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57" r:id="rId3"/>
    <p:sldId id="258" r:id="rId4"/>
    <p:sldId id="259" r:id="rId5"/>
    <p:sldId id="260" r:id="rId6"/>
    <p:sldId id="261" r:id="rId7"/>
    <p:sldId id="262" r:id="rId8"/>
    <p:sldId id="263" r:id="rId9"/>
    <p:sldId id="275" r:id="rId10"/>
    <p:sldId id="276" r:id="rId11"/>
    <p:sldId id="277" r:id="rId12"/>
    <p:sldId id="278" r:id="rId13"/>
    <p:sldId id="279" r:id="rId14"/>
    <p:sldId id="280" r:id="rId15"/>
    <p:sldId id="285" r:id="rId16"/>
    <p:sldId id="282" r:id="rId17"/>
    <p:sldId id="283" r:id="rId18"/>
    <p:sldId id="284" r:id="rId19"/>
    <p:sldId id="264" r:id="rId20"/>
    <p:sldId id="297" r:id="rId21"/>
    <p:sldId id="304" r:id="rId22"/>
    <p:sldId id="303" r:id="rId23"/>
    <p:sldId id="298" r:id="rId24"/>
    <p:sldId id="271" r:id="rId25"/>
    <p:sldId id="300" r:id="rId26"/>
    <p:sldId id="272" r:id="rId27"/>
    <p:sldId id="301" r:id="rId28"/>
    <p:sldId id="268" r:id="rId29"/>
    <p:sldId id="302" r:id="rId30"/>
    <p:sldId id="273" r:id="rId31"/>
    <p:sldId id="26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7811" autoAdjust="0"/>
  </p:normalViewPr>
  <p:slideViewPr>
    <p:cSldViewPr snapToGrid="0">
      <p:cViewPr varScale="1">
        <p:scale>
          <a:sx n="58" d="100"/>
          <a:sy n="58" d="100"/>
        </p:scale>
        <p:origin x="1526" y="58"/>
      </p:cViewPr>
      <p:guideLst/>
    </p:cSldViewPr>
  </p:slideViewPr>
  <p:outlineViewPr>
    <p:cViewPr>
      <p:scale>
        <a:sx n="33" d="100"/>
        <a:sy n="33" d="100"/>
      </p:scale>
      <p:origin x="0" y="-360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786491-BE0A-4D0C-864C-AE430240E6EA}"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2902A9E4-6D62-4FF2-952F-90FE8D68BBBE}">
      <dgm:prSet phldrT="[Text]"/>
      <dgm:spPr/>
      <dgm:t>
        <a:bodyPr/>
        <a:lstStyle/>
        <a:p>
          <a:r>
            <a:rPr lang="en-US" dirty="0"/>
            <a:t>Explanatory variables</a:t>
          </a:r>
        </a:p>
      </dgm:t>
    </dgm:pt>
    <dgm:pt modelId="{71C22EB7-284D-43E5-824A-35E51E587FAE}" type="parTrans" cxnId="{00B0CA1A-BF89-4841-9435-8568CCBA24CC}">
      <dgm:prSet/>
      <dgm:spPr/>
      <dgm:t>
        <a:bodyPr/>
        <a:lstStyle/>
        <a:p>
          <a:endParaRPr lang="en-US"/>
        </a:p>
      </dgm:t>
    </dgm:pt>
    <dgm:pt modelId="{B2024445-735E-413F-8B8D-D2AE9D59F826}" type="sibTrans" cxnId="{00B0CA1A-BF89-4841-9435-8568CCBA24CC}">
      <dgm:prSet/>
      <dgm:spPr/>
      <dgm:t>
        <a:bodyPr/>
        <a:lstStyle/>
        <a:p>
          <a:endParaRPr lang="en-US"/>
        </a:p>
      </dgm:t>
    </dgm:pt>
    <dgm:pt modelId="{CBB14800-D10E-4DDC-9A26-21F5A4EF1F5C}">
      <dgm:prSet phldrT="[Text]"/>
      <dgm:spPr/>
      <dgm:t>
        <a:bodyPr/>
        <a:lstStyle/>
        <a:p>
          <a:r>
            <a:rPr lang="en-US" dirty="0"/>
            <a:t>Vital rate functions</a:t>
          </a:r>
        </a:p>
      </dgm:t>
    </dgm:pt>
    <dgm:pt modelId="{D78AF173-50AD-407E-8EA5-5A361DFDAFE6}" type="parTrans" cxnId="{E6136053-5B00-4E7A-BB87-B977889A2398}">
      <dgm:prSet/>
      <dgm:spPr/>
      <dgm:t>
        <a:bodyPr/>
        <a:lstStyle/>
        <a:p>
          <a:endParaRPr lang="en-US"/>
        </a:p>
      </dgm:t>
    </dgm:pt>
    <dgm:pt modelId="{91EF2513-896A-4DA2-A1C4-32EAB712E2F4}" type="sibTrans" cxnId="{E6136053-5B00-4E7A-BB87-B977889A2398}">
      <dgm:prSet/>
      <dgm:spPr/>
      <dgm:t>
        <a:bodyPr/>
        <a:lstStyle/>
        <a:p>
          <a:endParaRPr lang="en-US"/>
        </a:p>
      </dgm:t>
    </dgm:pt>
    <dgm:pt modelId="{15F068FC-10F0-4FB5-B6DF-1877E086FC3C}">
      <dgm:prSet phldrT="[Text]"/>
      <dgm:spPr/>
      <dgm:t>
        <a:bodyPr/>
        <a:lstStyle/>
        <a:p>
          <a:r>
            <a:rPr lang="en-US" dirty="0"/>
            <a:t>Survival</a:t>
          </a:r>
        </a:p>
      </dgm:t>
    </dgm:pt>
    <dgm:pt modelId="{0B93ECE5-FCC3-4A4F-AF8F-0C8AB4C61397}" type="parTrans" cxnId="{1C4B1505-2CE3-4F54-9277-D85CB5EAFFAD}">
      <dgm:prSet/>
      <dgm:spPr/>
      <dgm:t>
        <a:bodyPr/>
        <a:lstStyle/>
        <a:p>
          <a:endParaRPr lang="en-US"/>
        </a:p>
      </dgm:t>
    </dgm:pt>
    <dgm:pt modelId="{FE282E6F-A405-40AC-8116-01D1BADED8A2}" type="sibTrans" cxnId="{1C4B1505-2CE3-4F54-9277-D85CB5EAFFAD}">
      <dgm:prSet/>
      <dgm:spPr/>
      <dgm:t>
        <a:bodyPr/>
        <a:lstStyle/>
        <a:p>
          <a:endParaRPr lang="en-US"/>
        </a:p>
      </dgm:t>
    </dgm:pt>
    <dgm:pt modelId="{85697BE9-B80C-484A-861E-F4CE958F10D8}">
      <dgm:prSet phldrT="[Text]"/>
      <dgm:spPr/>
      <dgm:t>
        <a:bodyPr/>
        <a:lstStyle/>
        <a:p>
          <a:r>
            <a:rPr lang="en-US" dirty="0"/>
            <a:t>Integral projection model</a:t>
          </a:r>
        </a:p>
      </dgm:t>
    </dgm:pt>
    <dgm:pt modelId="{998E93B4-F51A-4DD7-BFCC-6DA17F69F65F}" type="parTrans" cxnId="{F1FA4415-637B-4239-ABAA-ABEC0073AB9D}">
      <dgm:prSet/>
      <dgm:spPr/>
      <dgm:t>
        <a:bodyPr/>
        <a:lstStyle/>
        <a:p>
          <a:endParaRPr lang="en-US"/>
        </a:p>
      </dgm:t>
    </dgm:pt>
    <dgm:pt modelId="{7F8768A0-4F27-4458-9104-DC01A6922A74}" type="sibTrans" cxnId="{F1FA4415-637B-4239-ABAA-ABEC0073AB9D}">
      <dgm:prSet/>
      <dgm:spPr/>
      <dgm:t>
        <a:bodyPr/>
        <a:lstStyle/>
        <a:p>
          <a:endParaRPr lang="en-US"/>
        </a:p>
      </dgm:t>
    </dgm:pt>
    <dgm:pt modelId="{184AA509-FA60-4CA4-AB34-A4075427F0DA}">
      <dgm:prSet phldrT="[Text]"/>
      <dgm:spPr/>
      <dgm:t>
        <a:bodyPr/>
        <a:lstStyle/>
        <a:p>
          <a:r>
            <a:rPr lang="en-US" dirty="0"/>
            <a:t>Fire</a:t>
          </a:r>
        </a:p>
      </dgm:t>
    </dgm:pt>
    <dgm:pt modelId="{8784F349-86F0-4B52-BEC3-D23E4F0247BF}" type="parTrans" cxnId="{5ACDEFF5-A498-4F9D-89C4-84009DC036D1}">
      <dgm:prSet/>
      <dgm:spPr/>
      <dgm:t>
        <a:bodyPr/>
        <a:lstStyle/>
        <a:p>
          <a:endParaRPr lang="en-US"/>
        </a:p>
      </dgm:t>
    </dgm:pt>
    <dgm:pt modelId="{2D67DA61-9A93-44AE-90D5-46B4F2D915D0}" type="sibTrans" cxnId="{5ACDEFF5-A498-4F9D-89C4-84009DC036D1}">
      <dgm:prSet/>
      <dgm:spPr/>
      <dgm:t>
        <a:bodyPr/>
        <a:lstStyle/>
        <a:p>
          <a:endParaRPr lang="en-US"/>
        </a:p>
      </dgm:t>
    </dgm:pt>
    <dgm:pt modelId="{7AD9235F-C096-4B07-A620-A49D8F4A9C3B}">
      <dgm:prSet phldrT="[Text]"/>
      <dgm:spPr/>
      <dgm:t>
        <a:bodyPr/>
        <a:lstStyle/>
        <a:p>
          <a:r>
            <a:rPr lang="en-US" dirty="0"/>
            <a:t>WPBR</a:t>
          </a:r>
        </a:p>
      </dgm:t>
    </dgm:pt>
    <dgm:pt modelId="{28BE3DE2-5DEB-41F5-AFC4-ECD8615B354D}" type="parTrans" cxnId="{AF0EEABE-1F03-46AB-B29E-BD0D353D9B03}">
      <dgm:prSet/>
      <dgm:spPr/>
      <dgm:t>
        <a:bodyPr/>
        <a:lstStyle/>
        <a:p>
          <a:endParaRPr lang="en-US"/>
        </a:p>
      </dgm:t>
    </dgm:pt>
    <dgm:pt modelId="{7C9A3727-A796-4A40-A33C-3570AE94026A}" type="sibTrans" cxnId="{AF0EEABE-1F03-46AB-B29E-BD0D353D9B03}">
      <dgm:prSet/>
      <dgm:spPr/>
      <dgm:t>
        <a:bodyPr/>
        <a:lstStyle/>
        <a:p>
          <a:endParaRPr lang="en-US"/>
        </a:p>
      </dgm:t>
    </dgm:pt>
    <dgm:pt modelId="{6887B1EE-6384-4A9C-87C7-039BE110B018}">
      <dgm:prSet phldrT="[Text]"/>
      <dgm:spPr/>
      <dgm:t>
        <a:bodyPr/>
        <a:lstStyle/>
        <a:p>
          <a:r>
            <a:rPr lang="en-US" dirty="0"/>
            <a:t>Basal area</a:t>
          </a:r>
        </a:p>
      </dgm:t>
    </dgm:pt>
    <dgm:pt modelId="{36332D6E-8C4D-4C57-B5E5-56417A7B8EC5}" type="parTrans" cxnId="{2F62AE07-31FD-4914-9E7C-99A00CC3BF51}">
      <dgm:prSet/>
      <dgm:spPr/>
      <dgm:t>
        <a:bodyPr/>
        <a:lstStyle/>
        <a:p>
          <a:endParaRPr lang="en-US"/>
        </a:p>
      </dgm:t>
    </dgm:pt>
    <dgm:pt modelId="{AC67B701-E776-421D-B388-1944B352F207}" type="sibTrans" cxnId="{2F62AE07-31FD-4914-9E7C-99A00CC3BF51}">
      <dgm:prSet/>
      <dgm:spPr/>
      <dgm:t>
        <a:bodyPr/>
        <a:lstStyle/>
        <a:p>
          <a:endParaRPr lang="en-US"/>
        </a:p>
      </dgm:t>
    </dgm:pt>
    <dgm:pt modelId="{1597D27B-CB2F-4D57-9542-505E61136C4E}">
      <dgm:prSet phldrT="[Text]"/>
      <dgm:spPr/>
      <dgm:t>
        <a:bodyPr/>
        <a:lstStyle/>
        <a:p>
          <a:r>
            <a:rPr lang="en-US" dirty="0"/>
            <a:t>Drought </a:t>
          </a:r>
        </a:p>
      </dgm:t>
    </dgm:pt>
    <dgm:pt modelId="{12698489-D725-4D4C-9591-9E350C20EABC}" type="parTrans" cxnId="{91612AAB-AAD7-4B24-8EA2-B4441D0ADA07}">
      <dgm:prSet/>
      <dgm:spPr/>
      <dgm:t>
        <a:bodyPr/>
        <a:lstStyle/>
        <a:p>
          <a:endParaRPr lang="en-US"/>
        </a:p>
      </dgm:t>
    </dgm:pt>
    <dgm:pt modelId="{43234DCE-3C65-479C-9D55-E43129B2FFE6}" type="sibTrans" cxnId="{91612AAB-AAD7-4B24-8EA2-B4441D0ADA07}">
      <dgm:prSet/>
      <dgm:spPr/>
      <dgm:t>
        <a:bodyPr/>
        <a:lstStyle/>
        <a:p>
          <a:endParaRPr lang="en-US"/>
        </a:p>
      </dgm:t>
    </dgm:pt>
    <dgm:pt modelId="{9912CCE0-5DB6-4F01-B834-10B1FADE8DEE}">
      <dgm:prSet phldrT="[Text]"/>
      <dgm:spPr/>
      <dgm:t>
        <a:bodyPr/>
        <a:lstStyle/>
        <a:p>
          <a:r>
            <a:rPr lang="en-US" dirty="0"/>
            <a:t>Site dryness</a:t>
          </a:r>
        </a:p>
      </dgm:t>
    </dgm:pt>
    <dgm:pt modelId="{D0C69135-7F13-4EE3-9120-FCF450775FD2}" type="parTrans" cxnId="{EA7C2BB3-1F2E-4C86-B272-4CDEB01C1E98}">
      <dgm:prSet/>
      <dgm:spPr/>
      <dgm:t>
        <a:bodyPr/>
        <a:lstStyle/>
        <a:p>
          <a:endParaRPr lang="en-US"/>
        </a:p>
      </dgm:t>
    </dgm:pt>
    <dgm:pt modelId="{339827FB-C0BE-4231-93EB-64585FF06064}" type="sibTrans" cxnId="{EA7C2BB3-1F2E-4C86-B272-4CDEB01C1E98}">
      <dgm:prSet/>
      <dgm:spPr/>
      <dgm:t>
        <a:bodyPr/>
        <a:lstStyle/>
        <a:p>
          <a:endParaRPr lang="en-US"/>
        </a:p>
      </dgm:t>
    </dgm:pt>
    <dgm:pt modelId="{AD75498D-D4FB-4557-A5D5-48BCB5FB618B}">
      <dgm:prSet phldrT="[Text]"/>
      <dgm:spPr/>
      <dgm:t>
        <a:bodyPr/>
        <a:lstStyle/>
        <a:p>
          <a:r>
            <a:rPr lang="en-US" dirty="0"/>
            <a:t>Growth</a:t>
          </a:r>
        </a:p>
      </dgm:t>
    </dgm:pt>
    <dgm:pt modelId="{49D153BE-E1BC-400E-B4F5-4FAF72943ADD}" type="parTrans" cxnId="{0937C667-6889-4A04-A25D-E2668C60C103}">
      <dgm:prSet/>
      <dgm:spPr/>
      <dgm:t>
        <a:bodyPr/>
        <a:lstStyle/>
        <a:p>
          <a:endParaRPr lang="en-US"/>
        </a:p>
      </dgm:t>
    </dgm:pt>
    <dgm:pt modelId="{F3A7FB20-42D9-4B29-A9B6-941C63B089E9}" type="sibTrans" cxnId="{0937C667-6889-4A04-A25D-E2668C60C103}">
      <dgm:prSet/>
      <dgm:spPr/>
      <dgm:t>
        <a:bodyPr/>
        <a:lstStyle/>
        <a:p>
          <a:endParaRPr lang="en-US"/>
        </a:p>
      </dgm:t>
    </dgm:pt>
    <dgm:pt modelId="{0A0B6212-C000-4BB5-99A5-39775C379F4F}">
      <dgm:prSet phldrT="[Text]"/>
      <dgm:spPr/>
      <dgm:t>
        <a:bodyPr/>
        <a:lstStyle/>
        <a:p>
          <a:r>
            <a:rPr lang="en-US" dirty="0"/>
            <a:t>Fecundity</a:t>
          </a:r>
        </a:p>
      </dgm:t>
    </dgm:pt>
    <dgm:pt modelId="{1970BB17-9F5A-4608-9277-326B617D1509}" type="parTrans" cxnId="{9160694A-399D-438A-812A-8957D63E04D8}">
      <dgm:prSet/>
      <dgm:spPr/>
      <dgm:t>
        <a:bodyPr/>
        <a:lstStyle/>
        <a:p>
          <a:endParaRPr lang="en-US"/>
        </a:p>
      </dgm:t>
    </dgm:pt>
    <dgm:pt modelId="{22AB9D58-8EB4-407E-8D9B-09B64C4F3572}" type="sibTrans" cxnId="{9160694A-399D-438A-812A-8957D63E04D8}">
      <dgm:prSet/>
      <dgm:spPr/>
      <dgm:t>
        <a:bodyPr/>
        <a:lstStyle/>
        <a:p>
          <a:endParaRPr lang="en-US"/>
        </a:p>
      </dgm:t>
    </dgm:pt>
    <dgm:pt modelId="{36998A79-E177-4B41-AAEC-FCBF2115B66E}">
      <dgm:prSet phldrT="[Text]"/>
      <dgm:spPr/>
      <dgm:t>
        <a:bodyPr/>
        <a:lstStyle/>
        <a:p>
          <a:r>
            <a:rPr lang="en-US" dirty="0"/>
            <a:t>Size-class transition matrix</a:t>
          </a:r>
        </a:p>
      </dgm:t>
    </dgm:pt>
    <dgm:pt modelId="{1B1FD59C-4A14-4DC7-91DD-913EBC6F1A27}" type="parTrans" cxnId="{9D01DADC-F9C5-4D48-8122-A578CF53AE37}">
      <dgm:prSet/>
      <dgm:spPr/>
      <dgm:t>
        <a:bodyPr/>
        <a:lstStyle/>
        <a:p>
          <a:endParaRPr lang="en-US"/>
        </a:p>
      </dgm:t>
    </dgm:pt>
    <dgm:pt modelId="{8A3DCE14-957D-44AE-8DBA-32FF2000E1AF}" type="sibTrans" cxnId="{9D01DADC-F9C5-4D48-8122-A578CF53AE37}">
      <dgm:prSet/>
      <dgm:spPr/>
      <dgm:t>
        <a:bodyPr/>
        <a:lstStyle/>
        <a:p>
          <a:endParaRPr lang="en-US"/>
        </a:p>
      </dgm:t>
    </dgm:pt>
    <dgm:pt modelId="{FBBA4351-818D-4108-8D0E-8FBCC4F9A3AC}">
      <dgm:prSet phldrT="[Text]"/>
      <dgm:spPr/>
      <dgm:t>
        <a:bodyPr/>
        <a:lstStyle/>
        <a:p>
          <a:r>
            <a:rPr lang="en-US" dirty="0"/>
            <a:t>Asymptotic population growth rate</a:t>
          </a:r>
        </a:p>
      </dgm:t>
    </dgm:pt>
    <dgm:pt modelId="{FC805886-CA38-4E29-B9E3-CCC363E94622}" type="parTrans" cxnId="{5B2B1425-D67D-4223-91E3-BB0A85D9D39B}">
      <dgm:prSet/>
      <dgm:spPr/>
      <dgm:t>
        <a:bodyPr/>
        <a:lstStyle/>
        <a:p>
          <a:endParaRPr lang="en-US"/>
        </a:p>
      </dgm:t>
    </dgm:pt>
    <dgm:pt modelId="{FB9AF8F8-62B0-4CD0-84CB-84C95122C4D3}" type="sibTrans" cxnId="{5B2B1425-D67D-4223-91E3-BB0A85D9D39B}">
      <dgm:prSet/>
      <dgm:spPr/>
      <dgm:t>
        <a:bodyPr/>
        <a:lstStyle/>
        <a:p>
          <a:endParaRPr lang="en-US"/>
        </a:p>
      </dgm:t>
    </dgm:pt>
    <dgm:pt modelId="{481F1932-024E-4C4E-9672-6B12D6953C79}">
      <dgm:prSet phldrT="[Text]"/>
      <dgm:spPr/>
      <dgm:t>
        <a:bodyPr/>
        <a:lstStyle/>
        <a:p>
          <a:r>
            <a:rPr lang="en-US" b="0" dirty="0"/>
            <a:t>Interactions with DBH</a:t>
          </a:r>
        </a:p>
      </dgm:t>
    </dgm:pt>
    <dgm:pt modelId="{E1D5DB5B-CB0C-450A-871A-80100CB87C44}" type="parTrans" cxnId="{3E5900B9-C0F9-496F-A22A-614218AB6939}">
      <dgm:prSet/>
      <dgm:spPr/>
      <dgm:t>
        <a:bodyPr/>
        <a:lstStyle/>
        <a:p>
          <a:endParaRPr lang="en-US"/>
        </a:p>
      </dgm:t>
    </dgm:pt>
    <dgm:pt modelId="{3705E4F6-0385-4F74-BDB4-C972EEBB3FEF}" type="sibTrans" cxnId="{3E5900B9-C0F9-496F-A22A-614218AB6939}">
      <dgm:prSet/>
      <dgm:spPr/>
      <dgm:t>
        <a:bodyPr/>
        <a:lstStyle/>
        <a:p>
          <a:endParaRPr lang="en-US"/>
        </a:p>
      </dgm:t>
    </dgm:pt>
    <dgm:pt modelId="{4C5A508E-E82F-47F6-A535-3A5B7E099F41}">
      <dgm:prSet phldrT="[Text]"/>
      <dgm:spPr/>
      <dgm:t>
        <a:bodyPr/>
        <a:lstStyle/>
        <a:p>
          <a:endParaRPr lang="en-US" dirty="0"/>
        </a:p>
      </dgm:t>
    </dgm:pt>
    <dgm:pt modelId="{78E3DBDA-E265-4E98-987F-E699EDB43B8D}" type="parTrans" cxnId="{83BAC617-AC08-4F4B-96EC-142EE703F071}">
      <dgm:prSet/>
      <dgm:spPr/>
      <dgm:t>
        <a:bodyPr/>
        <a:lstStyle/>
        <a:p>
          <a:endParaRPr lang="en-US"/>
        </a:p>
      </dgm:t>
    </dgm:pt>
    <dgm:pt modelId="{31696749-FBAE-4819-BF0D-DF2FE95DCEC6}" type="sibTrans" cxnId="{83BAC617-AC08-4F4B-96EC-142EE703F071}">
      <dgm:prSet/>
      <dgm:spPr/>
      <dgm:t>
        <a:bodyPr/>
        <a:lstStyle/>
        <a:p>
          <a:endParaRPr lang="en-US"/>
        </a:p>
      </dgm:t>
    </dgm:pt>
    <dgm:pt modelId="{275511BA-7CD8-4D00-AF14-9D26A8E9A62B}">
      <dgm:prSet phldrT="[Text]"/>
      <dgm:spPr/>
      <dgm:t>
        <a:bodyPr/>
        <a:lstStyle/>
        <a:p>
          <a:endParaRPr lang="en-US" dirty="0"/>
        </a:p>
      </dgm:t>
    </dgm:pt>
    <dgm:pt modelId="{2A50BD7A-E6BB-4524-8CFA-5ED8D7EBDC2C}" type="parTrans" cxnId="{002BA663-0CD9-4D6C-8141-F7212DBC99A2}">
      <dgm:prSet/>
      <dgm:spPr/>
      <dgm:t>
        <a:bodyPr/>
        <a:lstStyle/>
        <a:p>
          <a:endParaRPr lang="en-US"/>
        </a:p>
      </dgm:t>
    </dgm:pt>
    <dgm:pt modelId="{9689812B-19F0-4FFB-9AF2-617CC408520B}" type="sibTrans" cxnId="{002BA663-0CD9-4D6C-8141-F7212DBC99A2}">
      <dgm:prSet/>
      <dgm:spPr/>
      <dgm:t>
        <a:bodyPr/>
        <a:lstStyle/>
        <a:p>
          <a:endParaRPr lang="en-US"/>
        </a:p>
      </dgm:t>
    </dgm:pt>
    <dgm:pt modelId="{5DF8F0F2-46CF-4A24-A043-FEB7792F4164}">
      <dgm:prSet phldrT="[Text]"/>
      <dgm:spPr/>
      <dgm:t>
        <a:bodyPr/>
        <a:lstStyle/>
        <a:p>
          <a:endParaRPr lang="en-US" dirty="0"/>
        </a:p>
      </dgm:t>
    </dgm:pt>
    <dgm:pt modelId="{2E6687ED-0EEF-458E-A952-F70B185D4054}" type="parTrans" cxnId="{F704508F-585B-400F-8A86-E93E417F7E6A}">
      <dgm:prSet/>
      <dgm:spPr/>
      <dgm:t>
        <a:bodyPr/>
        <a:lstStyle/>
        <a:p>
          <a:endParaRPr lang="en-US"/>
        </a:p>
      </dgm:t>
    </dgm:pt>
    <dgm:pt modelId="{79DEBC39-12C3-4D07-A82B-0548C04B8BD0}" type="sibTrans" cxnId="{F704508F-585B-400F-8A86-E93E417F7E6A}">
      <dgm:prSet/>
      <dgm:spPr/>
      <dgm:t>
        <a:bodyPr/>
        <a:lstStyle/>
        <a:p>
          <a:endParaRPr lang="en-US"/>
        </a:p>
      </dgm:t>
    </dgm:pt>
    <dgm:pt modelId="{8E5D00FF-4830-4252-8395-7E3C2042B2D9}">
      <dgm:prSet phldrT="[Text]"/>
      <dgm:spPr/>
      <dgm:t>
        <a:bodyPr/>
        <a:lstStyle/>
        <a:p>
          <a:r>
            <a:rPr lang="en-US" dirty="0"/>
            <a:t>DBH</a:t>
          </a:r>
        </a:p>
      </dgm:t>
    </dgm:pt>
    <dgm:pt modelId="{64D90F33-8A5D-4ADA-84F6-47DFB61F8377}" type="parTrans" cxnId="{EF5DF22C-724D-4C83-86D3-AC405F6F1125}">
      <dgm:prSet/>
      <dgm:spPr/>
      <dgm:t>
        <a:bodyPr/>
        <a:lstStyle/>
        <a:p>
          <a:endParaRPr lang="en-US"/>
        </a:p>
      </dgm:t>
    </dgm:pt>
    <dgm:pt modelId="{C5603601-4073-4062-A236-70C1A712B2F0}" type="sibTrans" cxnId="{EF5DF22C-724D-4C83-86D3-AC405F6F1125}">
      <dgm:prSet/>
      <dgm:spPr/>
      <dgm:t>
        <a:bodyPr/>
        <a:lstStyle/>
        <a:p>
          <a:endParaRPr lang="en-US"/>
        </a:p>
      </dgm:t>
    </dgm:pt>
    <dgm:pt modelId="{53B93927-2704-4387-BE6C-9E7C4F0E6358}">
      <dgm:prSet phldrT="[Text]"/>
      <dgm:spPr/>
      <dgm:t>
        <a:bodyPr/>
        <a:lstStyle/>
        <a:p>
          <a:endParaRPr lang="en-US" b="1" dirty="0"/>
        </a:p>
      </dgm:t>
    </dgm:pt>
    <dgm:pt modelId="{F012DAA6-BB71-45AF-B3EE-126BC65D2514}" type="parTrans" cxnId="{C9D9C24A-BEA3-4BB9-AFD0-B6197D350592}">
      <dgm:prSet/>
      <dgm:spPr/>
      <dgm:t>
        <a:bodyPr/>
        <a:lstStyle/>
        <a:p>
          <a:endParaRPr lang="en-US"/>
        </a:p>
      </dgm:t>
    </dgm:pt>
    <dgm:pt modelId="{414FEAF6-75F8-4699-BCC1-B3EC562CF946}" type="sibTrans" cxnId="{C9D9C24A-BEA3-4BB9-AFD0-B6197D350592}">
      <dgm:prSet/>
      <dgm:spPr/>
      <dgm:t>
        <a:bodyPr/>
        <a:lstStyle/>
        <a:p>
          <a:endParaRPr lang="en-US"/>
        </a:p>
      </dgm:t>
    </dgm:pt>
    <dgm:pt modelId="{D635F70C-8638-4E6F-897B-93B01F345A02}">
      <dgm:prSet phldrT="[Text]"/>
      <dgm:spPr/>
      <dgm:t>
        <a:bodyPr/>
        <a:lstStyle/>
        <a:p>
          <a:endParaRPr lang="en-US" dirty="0"/>
        </a:p>
      </dgm:t>
    </dgm:pt>
    <dgm:pt modelId="{BB744C4D-A899-4115-8B67-20EE0EF6C749}" type="sibTrans" cxnId="{4BFE7D8A-35EA-4429-8434-6E923E6CE8EE}">
      <dgm:prSet/>
      <dgm:spPr/>
      <dgm:t>
        <a:bodyPr/>
        <a:lstStyle/>
        <a:p>
          <a:endParaRPr lang="en-US"/>
        </a:p>
      </dgm:t>
    </dgm:pt>
    <dgm:pt modelId="{40C09538-1EFD-4045-90C9-3FF462EE34E1}" type="parTrans" cxnId="{4BFE7D8A-35EA-4429-8434-6E923E6CE8EE}">
      <dgm:prSet/>
      <dgm:spPr/>
      <dgm:t>
        <a:bodyPr/>
        <a:lstStyle/>
        <a:p>
          <a:endParaRPr lang="en-US"/>
        </a:p>
      </dgm:t>
    </dgm:pt>
    <dgm:pt modelId="{CCFC399D-044C-4A13-8697-8AF7DEF8E831}" type="pres">
      <dgm:prSet presAssocID="{D6786491-BE0A-4D0C-864C-AE430240E6EA}" presName="Name0" presStyleCnt="0">
        <dgm:presLayoutVars>
          <dgm:dir/>
          <dgm:animLvl val="lvl"/>
          <dgm:resizeHandles val="exact"/>
        </dgm:presLayoutVars>
      </dgm:prSet>
      <dgm:spPr/>
    </dgm:pt>
    <dgm:pt modelId="{8B22F550-3E6C-4064-BBE9-26E87F83EACE}" type="pres">
      <dgm:prSet presAssocID="{2902A9E4-6D62-4FF2-952F-90FE8D68BBBE}" presName="composite" presStyleCnt="0"/>
      <dgm:spPr/>
    </dgm:pt>
    <dgm:pt modelId="{1DB0F861-017F-4EEC-87CA-3711B059A04B}" type="pres">
      <dgm:prSet presAssocID="{2902A9E4-6D62-4FF2-952F-90FE8D68BBBE}" presName="parTx" presStyleLbl="alignNode1" presStyleIdx="0" presStyleCnt="3">
        <dgm:presLayoutVars>
          <dgm:chMax val="0"/>
          <dgm:chPref val="0"/>
          <dgm:bulletEnabled val="1"/>
        </dgm:presLayoutVars>
      </dgm:prSet>
      <dgm:spPr/>
    </dgm:pt>
    <dgm:pt modelId="{03D2E832-0AE6-4D7A-B72C-EA9AAF0760CF}" type="pres">
      <dgm:prSet presAssocID="{2902A9E4-6D62-4FF2-952F-90FE8D68BBBE}" presName="desTx" presStyleLbl="alignAccFollowNode1" presStyleIdx="0" presStyleCnt="3">
        <dgm:presLayoutVars>
          <dgm:bulletEnabled val="1"/>
        </dgm:presLayoutVars>
      </dgm:prSet>
      <dgm:spPr/>
    </dgm:pt>
    <dgm:pt modelId="{7A3B776C-ADC1-41C3-BBFB-69863054C2DC}" type="pres">
      <dgm:prSet presAssocID="{B2024445-735E-413F-8B8D-D2AE9D59F826}" presName="space" presStyleCnt="0"/>
      <dgm:spPr/>
    </dgm:pt>
    <dgm:pt modelId="{7EC38A53-7256-4037-B432-685DE1F2F941}" type="pres">
      <dgm:prSet presAssocID="{CBB14800-D10E-4DDC-9A26-21F5A4EF1F5C}" presName="composite" presStyleCnt="0"/>
      <dgm:spPr/>
    </dgm:pt>
    <dgm:pt modelId="{E8EC4B20-93A2-4F5F-B4DA-BA59276D10A7}" type="pres">
      <dgm:prSet presAssocID="{CBB14800-D10E-4DDC-9A26-21F5A4EF1F5C}" presName="parTx" presStyleLbl="alignNode1" presStyleIdx="1" presStyleCnt="3">
        <dgm:presLayoutVars>
          <dgm:chMax val="0"/>
          <dgm:chPref val="0"/>
          <dgm:bulletEnabled val="1"/>
        </dgm:presLayoutVars>
      </dgm:prSet>
      <dgm:spPr/>
    </dgm:pt>
    <dgm:pt modelId="{2C9C79D5-0702-4B32-8138-267256553D77}" type="pres">
      <dgm:prSet presAssocID="{CBB14800-D10E-4DDC-9A26-21F5A4EF1F5C}" presName="desTx" presStyleLbl="alignAccFollowNode1" presStyleIdx="1" presStyleCnt="3">
        <dgm:presLayoutVars>
          <dgm:bulletEnabled val="1"/>
        </dgm:presLayoutVars>
      </dgm:prSet>
      <dgm:spPr/>
    </dgm:pt>
    <dgm:pt modelId="{613087F2-6E9D-4F52-AE6B-51272259604D}" type="pres">
      <dgm:prSet presAssocID="{91EF2513-896A-4DA2-A1C4-32EAB712E2F4}" presName="space" presStyleCnt="0"/>
      <dgm:spPr/>
    </dgm:pt>
    <dgm:pt modelId="{FAD29B06-9DBA-4D61-B5B3-C967654E6C15}" type="pres">
      <dgm:prSet presAssocID="{85697BE9-B80C-484A-861E-F4CE958F10D8}" presName="composite" presStyleCnt="0"/>
      <dgm:spPr/>
    </dgm:pt>
    <dgm:pt modelId="{5363002B-2080-4AC3-BEDF-35C62435D1C3}" type="pres">
      <dgm:prSet presAssocID="{85697BE9-B80C-484A-861E-F4CE958F10D8}" presName="parTx" presStyleLbl="alignNode1" presStyleIdx="2" presStyleCnt="3">
        <dgm:presLayoutVars>
          <dgm:chMax val="0"/>
          <dgm:chPref val="0"/>
          <dgm:bulletEnabled val="1"/>
        </dgm:presLayoutVars>
      </dgm:prSet>
      <dgm:spPr/>
    </dgm:pt>
    <dgm:pt modelId="{38792DCF-DD39-429C-9D19-0497BC6D4871}" type="pres">
      <dgm:prSet presAssocID="{85697BE9-B80C-484A-861E-F4CE958F10D8}" presName="desTx" presStyleLbl="alignAccFollowNode1" presStyleIdx="2" presStyleCnt="3">
        <dgm:presLayoutVars>
          <dgm:bulletEnabled val="1"/>
        </dgm:presLayoutVars>
      </dgm:prSet>
      <dgm:spPr/>
    </dgm:pt>
  </dgm:ptLst>
  <dgm:cxnLst>
    <dgm:cxn modelId="{1C4B1505-2CE3-4F54-9277-D85CB5EAFFAD}" srcId="{CBB14800-D10E-4DDC-9A26-21F5A4EF1F5C}" destId="{15F068FC-10F0-4FB5-B6DF-1877E086FC3C}" srcOrd="0" destOrd="0" parTransId="{0B93ECE5-FCC3-4A4F-AF8F-0C8AB4C61397}" sibTransId="{FE282E6F-A405-40AC-8116-01D1BADED8A2}"/>
    <dgm:cxn modelId="{2F62AE07-31FD-4914-9E7C-99A00CC3BF51}" srcId="{2902A9E4-6D62-4FF2-952F-90FE8D68BBBE}" destId="{6887B1EE-6384-4A9C-87C7-039BE110B018}" srcOrd="3" destOrd="0" parTransId="{36332D6E-8C4D-4C57-B5E5-56417A7B8EC5}" sibTransId="{AC67B701-E776-421D-B388-1944B352F207}"/>
    <dgm:cxn modelId="{F1FA4415-637B-4239-ABAA-ABEC0073AB9D}" srcId="{D6786491-BE0A-4D0C-864C-AE430240E6EA}" destId="{85697BE9-B80C-484A-861E-F4CE958F10D8}" srcOrd="2" destOrd="0" parTransId="{998E93B4-F51A-4DD7-BFCC-6DA17F69F65F}" sibTransId="{7F8768A0-4F27-4458-9104-DC01A6922A74}"/>
    <dgm:cxn modelId="{83BAC617-AC08-4F4B-96EC-142EE703F071}" srcId="{CBB14800-D10E-4DDC-9A26-21F5A4EF1F5C}" destId="{4C5A508E-E82F-47F6-A535-3A5B7E099F41}" srcOrd="2" destOrd="0" parTransId="{78E3DBDA-E265-4E98-987F-E699EDB43B8D}" sibTransId="{31696749-FBAE-4819-BF0D-DF2FE95DCEC6}"/>
    <dgm:cxn modelId="{9D467018-0B12-49AD-A1FC-2EA3E05D99DC}" type="presOf" srcId="{184AA509-FA60-4CA4-AB34-A4075427F0DA}" destId="{03D2E832-0AE6-4D7A-B72C-EA9AAF0760CF}" srcOrd="0" destOrd="1" presId="urn:microsoft.com/office/officeart/2005/8/layout/hList1"/>
    <dgm:cxn modelId="{7C0D401A-51DD-44CE-ACDA-04B8A24F43A5}" type="presOf" srcId="{275511BA-7CD8-4D00-AF14-9D26A8E9A62B}" destId="{2C9C79D5-0702-4B32-8138-267256553D77}" srcOrd="0" destOrd="1" presId="urn:microsoft.com/office/officeart/2005/8/layout/hList1"/>
    <dgm:cxn modelId="{00B0CA1A-BF89-4841-9435-8568CCBA24CC}" srcId="{D6786491-BE0A-4D0C-864C-AE430240E6EA}" destId="{2902A9E4-6D62-4FF2-952F-90FE8D68BBBE}" srcOrd="0" destOrd="0" parTransId="{71C22EB7-284D-43E5-824A-35E51E587FAE}" sibTransId="{B2024445-735E-413F-8B8D-D2AE9D59F826}"/>
    <dgm:cxn modelId="{5B2B1425-D67D-4223-91E3-BB0A85D9D39B}" srcId="{85697BE9-B80C-484A-861E-F4CE958F10D8}" destId="{FBBA4351-818D-4108-8D0E-8FBCC4F9A3AC}" srcOrd="1" destOrd="0" parTransId="{FC805886-CA38-4E29-B9E3-CCC363E94622}" sibTransId="{FB9AF8F8-62B0-4CD0-84CB-84C95122C4D3}"/>
    <dgm:cxn modelId="{B96B2727-F2AC-4FC2-B45A-04EBC9C2FE4D}" type="presOf" srcId="{1597D27B-CB2F-4D57-9542-505E61136C4E}" destId="{03D2E832-0AE6-4D7A-B72C-EA9AAF0760CF}" srcOrd="0" destOrd="4" presId="urn:microsoft.com/office/officeart/2005/8/layout/hList1"/>
    <dgm:cxn modelId="{EF5DF22C-724D-4C83-86D3-AC405F6F1125}" srcId="{2902A9E4-6D62-4FF2-952F-90FE8D68BBBE}" destId="{8E5D00FF-4830-4252-8395-7E3C2042B2D9}" srcOrd="0" destOrd="0" parTransId="{64D90F33-8A5D-4ADA-84F6-47DFB61F8377}" sibTransId="{C5603601-4073-4062-A236-70C1A712B2F0}"/>
    <dgm:cxn modelId="{002BA663-0CD9-4D6C-8141-F7212DBC99A2}" srcId="{CBB14800-D10E-4DDC-9A26-21F5A4EF1F5C}" destId="{275511BA-7CD8-4D00-AF14-9D26A8E9A62B}" srcOrd="1" destOrd="0" parTransId="{2A50BD7A-E6BB-4524-8CFA-5ED8D7EBDC2C}" sibTransId="{9689812B-19F0-4FFB-9AF2-617CC408520B}"/>
    <dgm:cxn modelId="{0937C667-6889-4A04-A25D-E2668C60C103}" srcId="{CBB14800-D10E-4DDC-9A26-21F5A4EF1F5C}" destId="{AD75498D-D4FB-4557-A5D5-48BCB5FB618B}" srcOrd="3" destOrd="0" parTransId="{49D153BE-E1BC-400E-B4F5-4FAF72943ADD}" sibTransId="{F3A7FB20-42D9-4B29-A9B6-941C63B089E9}"/>
    <dgm:cxn modelId="{9160694A-399D-438A-812A-8957D63E04D8}" srcId="{CBB14800-D10E-4DDC-9A26-21F5A4EF1F5C}" destId="{0A0B6212-C000-4BB5-99A5-39775C379F4F}" srcOrd="6" destOrd="0" parTransId="{1970BB17-9F5A-4608-9277-326B617D1509}" sibTransId="{22AB9D58-8EB4-407E-8D9B-09B64C4F3572}"/>
    <dgm:cxn modelId="{C9D9C24A-BEA3-4BB9-AFD0-B6197D350592}" srcId="{2902A9E4-6D62-4FF2-952F-90FE8D68BBBE}" destId="{53B93927-2704-4387-BE6C-9E7C4F0E6358}" srcOrd="7" destOrd="0" parTransId="{F012DAA6-BB71-45AF-B3EE-126BC65D2514}" sibTransId="{414FEAF6-75F8-4699-BCC1-B3EC562CF946}"/>
    <dgm:cxn modelId="{C0A55750-D78C-4278-89AF-B292BC47318A}" type="presOf" srcId="{D635F70C-8638-4E6F-897B-93B01F345A02}" destId="{2C9C79D5-0702-4B32-8138-267256553D77}" srcOrd="0" destOrd="5" presId="urn:microsoft.com/office/officeart/2005/8/layout/hList1"/>
    <dgm:cxn modelId="{E6136053-5B00-4E7A-BB87-B977889A2398}" srcId="{D6786491-BE0A-4D0C-864C-AE430240E6EA}" destId="{CBB14800-D10E-4DDC-9A26-21F5A4EF1F5C}" srcOrd="1" destOrd="0" parTransId="{D78AF173-50AD-407E-8EA5-5A361DFDAFE6}" sibTransId="{91EF2513-896A-4DA2-A1C4-32EAB712E2F4}"/>
    <dgm:cxn modelId="{5392A281-86CE-4646-92A1-9E5A955255D6}" type="presOf" srcId="{9912CCE0-5DB6-4F01-B834-10B1FADE8DEE}" destId="{03D2E832-0AE6-4D7A-B72C-EA9AAF0760CF}" srcOrd="0" destOrd="5" presId="urn:microsoft.com/office/officeart/2005/8/layout/hList1"/>
    <dgm:cxn modelId="{E5249783-D995-4C3F-A2A6-A4BD263548B5}" type="presOf" srcId="{4C5A508E-E82F-47F6-A535-3A5B7E099F41}" destId="{2C9C79D5-0702-4B32-8138-267256553D77}" srcOrd="0" destOrd="2" presId="urn:microsoft.com/office/officeart/2005/8/layout/hList1"/>
    <dgm:cxn modelId="{4BFE7D8A-35EA-4429-8434-6E923E6CE8EE}" srcId="{CBB14800-D10E-4DDC-9A26-21F5A4EF1F5C}" destId="{D635F70C-8638-4E6F-897B-93B01F345A02}" srcOrd="5" destOrd="0" parTransId="{40C09538-1EFD-4045-90C9-3FF462EE34E1}" sibTransId="{BB744C4D-A899-4115-8B67-20EE0EF6C749}"/>
    <dgm:cxn modelId="{A53EFB8A-E241-4690-8078-07DB134EEB1F}" type="presOf" srcId="{FBBA4351-818D-4108-8D0E-8FBCC4F9A3AC}" destId="{38792DCF-DD39-429C-9D19-0497BC6D4871}" srcOrd="0" destOrd="1" presId="urn:microsoft.com/office/officeart/2005/8/layout/hList1"/>
    <dgm:cxn modelId="{EDB7C18C-5686-4759-98D4-9911FF103B3A}" type="presOf" srcId="{D6786491-BE0A-4D0C-864C-AE430240E6EA}" destId="{CCFC399D-044C-4A13-8697-8AF7DEF8E831}" srcOrd="0" destOrd="0" presId="urn:microsoft.com/office/officeart/2005/8/layout/hList1"/>
    <dgm:cxn modelId="{F704508F-585B-400F-8A86-E93E417F7E6A}" srcId="{CBB14800-D10E-4DDC-9A26-21F5A4EF1F5C}" destId="{5DF8F0F2-46CF-4A24-A043-FEB7792F4164}" srcOrd="4" destOrd="0" parTransId="{2E6687ED-0EEF-458E-A952-F70B185D4054}" sibTransId="{79DEBC39-12C3-4D07-A82B-0548C04B8BD0}"/>
    <dgm:cxn modelId="{8AE7AD99-FCD8-4E56-96D9-7BC147217876}" type="presOf" srcId="{36998A79-E177-4B41-AAEC-FCBF2115B66E}" destId="{38792DCF-DD39-429C-9D19-0497BC6D4871}" srcOrd="0" destOrd="0" presId="urn:microsoft.com/office/officeart/2005/8/layout/hList1"/>
    <dgm:cxn modelId="{339A239A-7570-4AAA-900C-0418C61FF07B}" type="presOf" srcId="{481F1932-024E-4C4E-9672-6B12D6953C79}" destId="{03D2E832-0AE6-4D7A-B72C-EA9AAF0760CF}" srcOrd="0" destOrd="6" presId="urn:microsoft.com/office/officeart/2005/8/layout/hList1"/>
    <dgm:cxn modelId="{D6CF649E-D438-47B1-929E-6315F865058D}" type="presOf" srcId="{5DF8F0F2-46CF-4A24-A043-FEB7792F4164}" destId="{2C9C79D5-0702-4B32-8138-267256553D77}" srcOrd="0" destOrd="4" presId="urn:microsoft.com/office/officeart/2005/8/layout/hList1"/>
    <dgm:cxn modelId="{B2A6E5A5-976E-4C60-81BE-5307A068F679}" type="presOf" srcId="{0A0B6212-C000-4BB5-99A5-39775C379F4F}" destId="{2C9C79D5-0702-4B32-8138-267256553D77}" srcOrd="0" destOrd="6" presId="urn:microsoft.com/office/officeart/2005/8/layout/hList1"/>
    <dgm:cxn modelId="{A02B19A9-4076-40DF-BD69-EB0C6B91FE4D}" type="presOf" srcId="{8E5D00FF-4830-4252-8395-7E3C2042B2D9}" destId="{03D2E832-0AE6-4D7A-B72C-EA9AAF0760CF}" srcOrd="0" destOrd="0" presId="urn:microsoft.com/office/officeart/2005/8/layout/hList1"/>
    <dgm:cxn modelId="{91612AAB-AAD7-4B24-8EA2-B4441D0ADA07}" srcId="{2902A9E4-6D62-4FF2-952F-90FE8D68BBBE}" destId="{1597D27B-CB2F-4D57-9542-505E61136C4E}" srcOrd="4" destOrd="0" parTransId="{12698489-D725-4D4C-9591-9E350C20EABC}" sibTransId="{43234DCE-3C65-479C-9D55-E43129B2FFE6}"/>
    <dgm:cxn modelId="{EA7C2BB3-1F2E-4C86-B272-4CDEB01C1E98}" srcId="{2902A9E4-6D62-4FF2-952F-90FE8D68BBBE}" destId="{9912CCE0-5DB6-4F01-B834-10B1FADE8DEE}" srcOrd="5" destOrd="0" parTransId="{D0C69135-7F13-4EE3-9120-FCF450775FD2}" sibTransId="{339827FB-C0BE-4231-93EB-64585FF06064}"/>
    <dgm:cxn modelId="{3E5900B9-C0F9-496F-A22A-614218AB6939}" srcId="{2902A9E4-6D62-4FF2-952F-90FE8D68BBBE}" destId="{481F1932-024E-4C4E-9672-6B12D6953C79}" srcOrd="6" destOrd="0" parTransId="{E1D5DB5B-CB0C-450A-871A-80100CB87C44}" sibTransId="{3705E4F6-0385-4F74-BDB4-C972EEBB3FEF}"/>
    <dgm:cxn modelId="{5C5671B9-6271-42A8-9B2D-4B72081DD19E}" type="presOf" srcId="{CBB14800-D10E-4DDC-9A26-21F5A4EF1F5C}" destId="{E8EC4B20-93A2-4F5F-B4DA-BA59276D10A7}" srcOrd="0" destOrd="0" presId="urn:microsoft.com/office/officeart/2005/8/layout/hList1"/>
    <dgm:cxn modelId="{1F285EBD-716A-4D36-9F2F-7D2F1917CFF8}" type="presOf" srcId="{15F068FC-10F0-4FB5-B6DF-1877E086FC3C}" destId="{2C9C79D5-0702-4B32-8138-267256553D77}" srcOrd="0" destOrd="0" presId="urn:microsoft.com/office/officeart/2005/8/layout/hList1"/>
    <dgm:cxn modelId="{DEA8F8BD-9882-4EDF-B724-D50891AF8049}" type="presOf" srcId="{2902A9E4-6D62-4FF2-952F-90FE8D68BBBE}" destId="{1DB0F861-017F-4EEC-87CA-3711B059A04B}" srcOrd="0" destOrd="0" presId="urn:microsoft.com/office/officeart/2005/8/layout/hList1"/>
    <dgm:cxn modelId="{AF0EEABE-1F03-46AB-B29E-BD0D353D9B03}" srcId="{2902A9E4-6D62-4FF2-952F-90FE8D68BBBE}" destId="{7AD9235F-C096-4B07-A620-A49D8F4A9C3B}" srcOrd="2" destOrd="0" parTransId="{28BE3DE2-5DEB-41F5-AFC4-ECD8615B354D}" sibTransId="{7C9A3727-A796-4A40-A33C-3570AE94026A}"/>
    <dgm:cxn modelId="{326DDAD1-E459-478F-8B63-2B4C822679D0}" type="presOf" srcId="{6887B1EE-6384-4A9C-87C7-039BE110B018}" destId="{03D2E832-0AE6-4D7A-B72C-EA9AAF0760CF}" srcOrd="0" destOrd="3" presId="urn:microsoft.com/office/officeart/2005/8/layout/hList1"/>
    <dgm:cxn modelId="{7F5C9CD6-7B0F-4B71-92B0-712DA475E505}" type="presOf" srcId="{AD75498D-D4FB-4557-A5D5-48BCB5FB618B}" destId="{2C9C79D5-0702-4B32-8138-267256553D77}" srcOrd="0" destOrd="3" presId="urn:microsoft.com/office/officeart/2005/8/layout/hList1"/>
    <dgm:cxn modelId="{9D01DADC-F9C5-4D48-8122-A578CF53AE37}" srcId="{85697BE9-B80C-484A-861E-F4CE958F10D8}" destId="{36998A79-E177-4B41-AAEC-FCBF2115B66E}" srcOrd="0" destOrd="0" parTransId="{1B1FD59C-4A14-4DC7-91DD-913EBC6F1A27}" sibTransId="{8A3DCE14-957D-44AE-8DBA-32FF2000E1AF}"/>
    <dgm:cxn modelId="{AC56FDE8-F0A7-4C82-ADAC-68C7F74B72AF}" type="presOf" srcId="{7AD9235F-C096-4B07-A620-A49D8F4A9C3B}" destId="{03D2E832-0AE6-4D7A-B72C-EA9AAF0760CF}" srcOrd="0" destOrd="2" presId="urn:microsoft.com/office/officeart/2005/8/layout/hList1"/>
    <dgm:cxn modelId="{89E672F3-A410-4854-8624-C5234F2CB2C5}" type="presOf" srcId="{85697BE9-B80C-484A-861E-F4CE958F10D8}" destId="{5363002B-2080-4AC3-BEDF-35C62435D1C3}" srcOrd="0" destOrd="0" presId="urn:microsoft.com/office/officeart/2005/8/layout/hList1"/>
    <dgm:cxn modelId="{5ACDEFF5-A498-4F9D-89C4-84009DC036D1}" srcId="{2902A9E4-6D62-4FF2-952F-90FE8D68BBBE}" destId="{184AA509-FA60-4CA4-AB34-A4075427F0DA}" srcOrd="1" destOrd="0" parTransId="{8784F349-86F0-4B52-BEC3-D23E4F0247BF}" sibTransId="{2D67DA61-9A93-44AE-90D5-46B4F2D915D0}"/>
    <dgm:cxn modelId="{7BE0FEFE-0235-4C60-B1BA-FB32F7595E63}" type="presOf" srcId="{53B93927-2704-4387-BE6C-9E7C4F0E6358}" destId="{03D2E832-0AE6-4D7A-B72C-EA9AAF0760CF}" srcOrd="0" destOrd="7" presId="urn:microsoft.com/office/officeart/2005/8/layout/hList1"/>
    <dgm:cxn modelId="{E6E4D63A-25BE-4802-A11C-8643FFC75EE7}" type="presParOf" srcId="{CCFC399D-044C-4A13-8697-8AF7DEF8E831}" destId="{8B22F550-3E6C-4064-BBE9-26E87F83EACE}" srcOrd="0" destOrd="0" presId="urn:microsoft.com/office/officeart/2005/8/layout/hList1"/>
    <dgm:cxn modelId="{58AC4E54-8448-4DFA-86D2-57E3F21D12EB}" type="presParOf" srcId="{8B22F550-3E6C-4064-BBE9-26E87F83EACE}" destId="{1DB0F861-017F-4EEC-87CA-3711B059A04B}" srcOrd="0" destOrd="0" presId="urn:microsoft.com/office/officeart/2005/8/layout/hList1"/>
    <dgm:cxn modelId="{488489E8-781D-4A38-8FE2-BBFF11FDD23A}" type="presParOf" srcId="{8B22F550-3E6C-4064-BBE9-26E87F83EACE}" destId="{03D2E832-0AE6-4D7A-B72C-EA9AAF0760CF}" srcOrd="1" destOrd="0" presId="urn:microsoft.com/office/officeart/2005/8/layout/hList1"/>
    <dgm:cxn modelId="{D07953A0-2148-4965-B611-F3D9C8AD53FB}" type="presParOf" srcId="{CCFC399D-044C-4A13-8697-8AF7DEF8E831}" destId="{7A3B776C-ADC1-41C3-BBFB-69863054C2DC}" srcOrd="1" destOrd="0" presId="urn:microsoft.com/office/officeart/2005/8/layout/hList1"/>
    <dgm:cxn modelId="{F56A3E48-5D44-4167-9BAA-CF29CC08EC64}" type="presParOf" srcId="{CCFC399D-044C-4A13-8697-8AF7DEF8E831}" destId="{7EC38A53-7256-4037-B432-685DE1F2F941}" srcOrd="2" destOrd="0" presId="urn:microsoft.com/office/officeart/2005/8/layout/hList1"/>
    <dgm:cxn modelId="{D1DD95C7-437A-4578-A371-F2CB97F3329F}" type="presParOf" srcId="{7EC38A53-7256-4037-B432-685DE1F2F941}" destId="{E8EC4B20-93A2-4F5F-B4DA-BA59276D10A7}" srcOrd="0" destOrd="0" presId="urn:microsoft.com/office/officeart/2005/8/layout/hList1"/>
    <dgm:cxn modelId="{532A2C19-252C-4FC0-9E2C-FD719E98FB29}" type="presParOf" srcId="{7EC38A53-7256-4037-B432-685DE1F2F941}" destId="{2C9C79D5-0702-4B32-8138-267256553D77}" srcOrd="1" destOrd="0" presId="urn:microsoft.com/office/officeart/2005/8/layout/hList1"/>
    <dgm:cxn modelId="{EBB303E3-1C7D-4283-8110-FD58039AC354}" type="presParOf" srcId="{CCFC399D-044C-4A13-8697-8AF7DEF8E831}" destId="{613087F2-6E9D-4F52-AE6B-51272259604D}" srcOrd="3" destOrd="0" presId="urn:microsoft.com/office/officeart/2005/8/layout/hList1"/>
    <dgm:cxn modelId="{62357F61-03AF-417A-ADA2-4AA07ECB1B57}" type="presParOf" srcId="{CCFC399D-044C-4A13-8697-8AF7DEF8E831}" destId="{FAD29B06-9DBA-4D61-B5B3-C967654E6C15}" srcOrd="4" destOrd="0" presId="urn:microsoft.com/office/officeart/2005/8/layout/hList1"/>
    <dgm:cxn modelId="{744AEC56-EE4C-41D1-BD4E-33A1E3FE03CA}" type="presParOf" srcId="{FAD29B06-9DBA-4D61-B5B3-C967654E6C15}" destId="{5363002B-2080-4AC3-BEDF-35C62435D1C3}" srcOrd="0" destOrd="0" presId="urn:microsoft.com/office/officeart/2005/8/layout/hList1"/>
    <dgm:cxn modelId="{6141932B-10FB-4CB3-8C55-CF3367088629}" type="presParOf" srcId="{FAD29B06-9DBA-4D61-B5B3-C967654E6C15}" destId="{38792DCF-DD39-429C-9D19-0497BC6D487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B0F861-017F-4EEC-87CA-3711B059A04B}">
      <dsp:nvSpPr>
        <dsp:cNvPr id="0" name=""/>
        <dsp:cNvSpPr/>
      </dsp:nvSpPr>
      <dsp:spPr>
        <a:xfrm>
          <a:off x="3406" y="34569"/>
          <a:ext cx="3321239" cy="828923"/>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dirty="0"/>
            <a:t>Explanatory variables</a:t>
          </a:r>
        </a:p>
      </dsp:txBody>
      <dsp:txXfrm>
        <a:off x="3406" y="34569"/>
        <a:ext cx="3321239" cy="828923"/>
      </dsp:txXfrm>
    </dsp:sp>
    <dsp:sp modelId="{03D2E832-0AE6-4D7A-B72C-EA9AAF0760CF}">
      <dsp:nvSpPr>
        <dsp:cNvPr id="0" name=""/>
        <dsp:cNvSpPr/>
      </dsp:nvSpPr>
      <dsp:spPr>
        <a:xfrm>
          <a:off x="3406" y="863493"/>
          <a:ext cx="3321239" cy="3283019"/>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DBH</a:t>
          </a:r>
        </a:p>
        <a:p>
          <a:pPr marL="228600" lvl="1" indent="-228600" algn="l" defTabSz="1022350">
            <a:lnSpc>
              <a:spcPct val="90000"/>
            </a:lnSpc>
            <a:spcBef>
              <a:spcPct val="0"/>
            </a:spcBef>
            <a:spcAft>
              <a:spcPct val="15000"/>
            </a:spcAft>
            <a:buChar char="•"/>
          </a:pPr>
          <a:r>
            <a:rPr lang="en-US" sz="2300" kern="1200" dirty="0"/>
            <a:t>Fire</a:t>
          </a:r>
        </a:p>
        <a:p>
          <a:pPr marL="228600" lvl="1" indent="-228600" algn="l" defTabSz="1022350">
            <a:lnSpc>
              <a:spcPct val="90000"/>
            </a:lnSpc>
            <a:spcBef>
              <a:spcPct val="0"/>
            </a:spcBef>
            <a:spcAft>
              <a:spcPct val="15000"/>
            </a:spcAft>
            <a:buChar char="•"/>
          </a:pPr>
          <a:r>
            <a:rPr lang="en-US" sz="2300" kern="1200" dirty="0"/>
            <a:t>WPBR</a:t>
          </a:r>
        </a:p>
        <a:p>
          <a:pPr marL="228600" lvl="1" indent="-228600" algn="l" defTabSz="1022350">
            <a:lnSpc>
              <a:spcPct val="90000"/>
            </a:lnSpc>
            <a:spcBef>
              <a:spcPct val="0"/>
            </a:spcBef>
            <a:spcAft>
              <a:spcPct val="15000"/>
            </a:spcAft>
            <a:buChar char="•"/>
          </a:pPr>
          <a:r>
            <a:rPr lang="en-US" sz="2300" kern="1200" dirty="0"/>
            <a:t>Basal area</a:t>
          </a:r>
        </a:p>
        <a:p>
          <a:pPr marL="228600" lvl="1" indent="-228600" algn="l" defTabSz="1022350">
            <a:lnSpc>
              <a:spcPct val="90000"/>
            </a:lnSpc>
            <a:spcBef>
              <a:spcPct val="0"/>
            </a:spcBef>
            <a:spcAft>
              <a:spcPct val="15000"/>
            </a:spcAft>
            <a:buChar char="•"/>
          </a:pPr>
          <a:r>
            <a:rPr lang="en-US" sz="2300" kern="1200" dirty="0"/>
            <a:t>Drought </a:t>
          </a:r>
        </a:p>
        <a:p>
          <a:pPr marL="228600" lvl="1" indent="-228600" algn="l" defTabSz="1022350">
            <a:lnSpc>
              <a:spcPct val="90000"/>
            </a:lnSpc>
            <a:spcBef>
              <a:spcPct val="0"/>
            </a:spcBef>
            <a:spcAft>
              <a:spcPct val="15000"/>
            </a:spcAft>
            <a:buChar char="•"/>
          </a:pPr>
          <a:r>
            <a:rPr lang="en-US" sz="2300" kern="1200" dirty="0"/>
            <a:t>Site dryness</a:t>
          </a:r>
        </a:p>
        <a:p>
          <a:pPr marL="228600" lvl="1" indent="-228600" algn="l" defTabSz="1022350">
            <a:lnSpc>
              <a:spcPct val="90000"/>
            </a:lnSpc>
            <a:spcBef>
              <a:spcPct val="0"/>
            </a:spcBef>
            <a:spcAft>
              <a:spcPct val="15000"/>
            </a:spcAft>
            <a:buChar char="•"/>
          </a:pPr>
          <a:r>
            <a:rPr lang="en-US" sz="2300" b="0" kern="1200" dirty="0"/>
            <a:t>Interactions with DBH</a:t>
          </a:r>
        </a:p>
        <a:p>
          <a:pPr marL="228600" lvl="1" indent="-228600" algn="l" defTabSz="1022350">
            <a:lnSpc>
              <a:spcPct val="90000"/>
            </a:lnSpc>
            <a:spcBef>
              <a:spcPct val="0"/>
            </a:spcBef>
            <a:spcAft>
              <a:spcPct val="15000"/>
            </a:spcAft>
            <a:buChar char="•"/>
          </a:pPr>
          <a:endParaRPr lang="en-US" sz="2300" b="1" kern="1200" dirty="0"/>
        </a:p>
      </dsp:txBody>
      <dsp:txXfrm>
        <a:off x="3406" y="863493"/>
        <a:ext cx="3321239" cy="3283019"/>
      </dsp:txXfrm>
    </dsp:sp>
    <dsp:sp modelId="{E8EC4B20-93A2-4F5F-B4DA-BA59276D10A7}">
      <dsp:nvSpPr>
        <dsp:cNvPr id="0" name=""/>
        <dsp:cNvSpPr/>
      </dsp:nvSpPr>
      <dsp:spPr>
        <a:xfrm>
          <a:off x="3789618" y="34569"/>
          <a:ext cx="3321239" cy="828923"/>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dirty="0"/>
            <a:t>Vital rate functions</a:t>
          </a:r>
        </a:p>
      </dsp:txBody>
      <dsp:txXfrm>
        <a:off x="3789618" y="34569"/>
        <a:ext cx="3321239" cy="828923"/>
      </dsp:txXfrm>
    </dsp:sp>
    <dsp:sp modelId="{2C9C79D5-0702-4B32-8138-267256553D77}">
      <dsp:nvSpPr>
        <dsp:cNvPr id="0" name=""/>
        <dsp:cNvSpPr/>
      </dsp:nvSpPr>
      <dsp:spPr>
        <a:xfrm>
          <a:off x="3789618" y="863493"/>
          <a:ext cx="3321239" cy="3283019"/>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Survival</a:t>
          </a:r>
        </a:p>
        <a:p>
          <a:pPr marL="228600" lvl="1" indent="-228600" algn="l" defTabSz="1022350">
            <a:lnSpc>
              <a:spcPct val="90000"/>
            </a:lnSpc>
            <a:spcBef>
              <a:spcPct val="0"/>
            </a:spcBef>
            <a:spcAft>
              <a:spcPct val="15000"/>
            </a:spcAft>
            <a:buChar char="•"/>
          </a:pPr>
          <a:endParaRPr lang="en-US" sz="2300" kern="1200" dirty="0"/>
        </a:p>
        <a:p>
          <a:pPr marL="228600" lvl="1" indent="-228600" algn="l" defTabSz="1022350">
            <a:lnSpc>
              <a:spcPct val="90000"/>
            </a:lnSpc>
            <a:spcBef>
              <a:spcPct val="0"/>
            </a:spcBef>
            <a:spcAft>
              <a:spcPct val="15000"/>
            </a:spcAft>
            <a:buChar char="•"/>
          </a:pPr>
          <a:endParaRPr lang="en-US" sz="2300" kern="1200" dirty="0"/>
        </a:p>
        <a:p>
          <a:pPr marL="228600" lvl="1" indent="-228600" algn="l" defTabSz="1022350">
            <a:lnSpc>
              <a:spcPct val="90000"/>
            </a:lnSpc>
            <a:spcBef>
              <a:spcPct val="0"/>
            </a:spcBef>
            <a:spcAft>
              <a:spcPct val="15000"/>
            </a:spcAft>
            <a:buChar char="•"/>
          </a:pPr>
          <a:r>
            <a:rPr lang="en-US" sz="2300" kern="1200" dirty="0"/>
            <a:t>Growth</a:t>
          </a:r>
        </a:p>
        <a:p>
          <a:pPr marL="228600" lvl="1" indent="-228600" algn="l" defTabSz="1022350">
            <a:lnSpc>
              <a:spcPct val="90000"/>
            </a:lnSpc>
            <a:spcBef>
              <a:spcPct val="0"/>
            </a:spcBef>
            <a:spcAft>
              <a:spcPct val="15000"/>
            </a:spcAft>
            <a:buChar char="•"/>
          </a:pPr>
          <a:endParaRPr lang="en-US" sz="2300" kern="1200" dirty="0"/>
        </a:p>
        <a:p>
          <a:pPr marL="228600" lvl="1" indent="-228600" algn="l" defTabSz="1022350">
            <a:lnSpc>
              <a:spcPct val="90000"/>
            </a:lnSpc>
            <a:spcBef>
              <a:spcPct val="0"/>
            </a:spcBef>
            <a:spcAft>
              <a:spcPct val="15000"/>
            </a:spcAft>
            <a:buChar char="•"/>
          </a:pPr>
          <a:endParaRPr lang="en-US" sz="2300" kern="1200" dirty="0"/>
        </a:p>
        <a:p>
          <a:pPr marL="228600" lvl="1" indent="-228600" algn="l" defTabSz="1022350">
            <a:lnSpc>
              <a:spcPct val="90000"/>
            </a:lnSpc>
            <a:spcBef>
              <a:spcPct val="0"/>
            </a:spcBef>
            <a:spcAft>
              <a:spcPct val="15000"/>
            </a:spcAft>
            <a:buChar char="•"/>
          </a:pPr>
          <a:r>
            <a:rPr lang="en-US" sz="2300" kern="1200" dirty="0"/>
            <a:t>Fecundity</a:t>
          </a:r>
        </a:p>
      </dsp:txBody>
      <dsp:txXfrm>
        <a:off x="3789618" y="863493"/>
        <a:ext cx="3321239" cy="3283019"/>
      </dsp:txXfrm>
    </dsp:sp>
    <dsp:sp modelId="{5363002B-2080-4AC3-BEDF-35C62435D1C3}">
      <dsp:nvSpPr>
        <dsp:cNvPr id="0" name=""/>
        <dsp:cNvSpPr/>
      </dsp:nvSpPr>
      <dsp:spPr>
        <a:xfrm>
          <a:off x="7575831" y="34569"/>
          <a:ext cx="3321239" cy="828923"/>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dirty="0"/>
            <a:t>Integral projection model</a:t>
          </a:r>
        </a:p>
      </dsp:txBody>
      <dsp:txXfrm>
        <a:off x="7575831" y="34569"/>
        <a:ext cx="3321239" cy="828923"/>
      </dsp:txXfrm>
    </dsp:sp>
    <dsp:sp modelId="{38792DCF-DD39-429C-9D19-0497BC6D4871}">
      <dsp:nvSpPr>
        <dsp:cNvPr id="0" name=""/>
        <dsp:cNvSpPr/>
      </dsp:nvSpPr>
      <dsp:spPr>
        <a:xfrm>
          <a:off x="7575831" y="863493"/>
          <a:ext cx="3321239" cy="3283019"/>
        </a:xfrm>
        <a:prstGeom prst="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Size-class transition matrix</a:t>
          </a:r>
        </a:p>
        <a:p>
          <a:pPr marL="228600" lvl="1" indent="-228600" algn="l" defTabSz="1022350">
            <a:lnSpc>
              <a:spcPct val="90000"/>
            </a:lnSpc>
            <a:spcBef>
              <a:spcPct val="0"/>
            </a:spcBef>
            <a:spcAft>
              <a:spcPct val="15000"/>
            </a:spcAft>
            <a:buChar char="•"/>
          </a:pPr>
          <a:r>
            <a:rPr lang="en-US" sz="2300" kern="1200" dirty="0"/>
            <a:t>Asymptotic population growth rate</a:t>
          </a:r>
        </a:p>
      </dsp:txBody>
      <dsp:txXfrm>
        <a:off x="7575831" y="863493"/>
        <a:ext cx="3321239" cy="328301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51985D-01A6-4B12-9978-C8B7903A4ADF}" type="datetimeFigureOut">
              <a:rPr lang="en-US" smtClean="0"/>
              <a:t>3/7/2022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5F1781-AB29-403D-AFA0-85F73B6A6787}" type="slidenum">
              <a:rPr lang="en-US" smtClean="0"/>
              <a:t>‹#›</a:t>
            </a:fld>
            <a:endParaRPr lang="en-US"/>
          </a:p>
        </p:txBody>
      </p:sp>
    </p:spTree>
    <p:extLst>
      <p:ext uri="{BB962C8B-B14F-4D97-AF65-F5344CB8AC3E}">
        <p14:creationId xmlns:p14="http://schemas.microsoft.com/office/powerpoint/2010/main" val="2793970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Premise</a:t>
            </a:r>
            <a:r>
              <a:rPr lang="en-US" baseline="0" dirty="0"/>
              <a:t> of this work is an NPS funded project focused on conservation of sugar pine</a:t>
            </a:r>
          </a:p>
          <a:p>
            <a:pPr marL="171450" indent="-171450">
              <a:buFontTx/>
              <a:buChar char="-"/>
            </a:pPr>
            <a:r>
              <a:rPr lang="en-US" baseline="0" dirty="0"/>
              <a:t>Also going to be a dissertation chapter, hopefully a journal article &amp; conference presentation</a:t>
            </a:r>
          </a:p>
        </p:txBody>
      </p:sp>
      <p:sp>
        <p:nvSpPr>
          <p:cNvPr id="4" name="Slide Number Placeholder 3"/>
          <p:cNvSpPr>
            <a:spLocks noGrp="1"/>
          </p:cNvSpPr>
          <p:nvPr>
            <p:ph type="sldNum" sz="quarter" idx="5"/>
          </p:nvPr>
        </p:nvSpPr>
        <p:spPr/>
        <p:txBody>
          <a:bodyPr/>
          <a:lstStyle/>
          <a:p>
            <a:fld id="{185F1781-AB29-403D-AFA0-85F73B6A6787}" type="slidenum">
              <a:rPr lang="en-US" smtClean="0"/>
              <a:t>1</a:t>
            </a:fld>
            <a:endParaRPr lang="en-US"/>
          </a:p>
        </p:txBody>
      </p:sp>
    </p:spTree>
    <p:extLst>
      <p:ext uri="{BB962C8B-B14F-4D97-AF65-F5344CB8AC3E}">
        <p14:creationId xmlns:p14="http://schemas.microsoft.com/office/powerpoint/2010/main" val="264540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size graph in the top left shows predicted survival for hypothetical trees with </a:t>
            </a:r>
            <a:r>
              <a:rPr lang="en-US" dirty="0" err="1"/>
              <a:t>dbh</a:t>
            </a:r>
            <a:r>
              <a:rPr lang="en-US" dirty="0"/>
              <a:t> 0-1.25, assuming no FIRE or WPBR, and mean BA, Drought, and Dryness, same as the purple line in the fire graph top middle</a:t>
            </a:r>
          </a:p>
        </p:txBody>
      </p:sp>
      <p:sp>
        <p:nvSpPr>
          <p:cNvPr id="4" name="Slide Number Placeholder 3"/>
          <p:cNvSpPr>
            <a:spLocks noGrp="1"/>
          </p:cNvSpPr>
          <p:nvPr>
            <p:ph type="sldNum" sz="quarter" idx="5"/>
          </p:nvPr>
        </p:nvSpPr>
        <p:spPr/>
        <p:txBody>
          <a:bodyPr/>
          <a:lstStyle/>
          <a:p>
            <a:fld id="{185F1781-AB29-403D-AFA0-85F73B6A6787}" type="slidenum">
              <a:rPr lang="en-US" smtClean="0"/>
              <a:t>21</a:t>
            </a:fld>
            <a:endParaRPr lang="en-US"/>
          </a:p>
        </p:txBody>
      </p:sp>
    </p:spTree>
    <p:extLst>
      <p:ext uri="{BB962C8B-B14F-4D97-AF65-F5344CB8AC3E}">
        <p14:creationId xmlns:p14="http://schemas.microsoft.com/office/powerpoint/2010/main" val="2563923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line in the fire graph (top middle) shows predicted survival for a range of sizes, assuming fire occurred on the plot, purple line assumes predicted survival assuming no fire</a:t>
            </a:r>
          </a:p>
        </p:txBody>
      </p:sp>
      <p:sp>
        <p:nvSpPr>
          <p:cNvPr id="4" name="Slide Number Placeholder 3"/>
          <p:cNvSpPr>
            <a:spLocks noGrp="1"/>
          </p:cNvSpPr>
          <p:nvPr>
            <p:ph type="sldNum" sz="quarter" idx="5"/>
          </p:nvPr>
        </p:nvSpPr>
        <p:spPr/>
        <p:txBody>
          <a:bodyPr/>
          <a:lstStyle/>
          <a:p>
            <a:fld id="{185F1781-AB29-403D-AFA0-85F73B6A6787}" type="slidenum">
              <a:rPr lang="en-US" smtClean="0"/>
              <a:t>22</a:t>
            </a:fld>
            <a:endParaRPr lang="en-US"/>
          </a:p>
        </p:txBody>
      </p:sp>
    </p:spTree>
    <p:extLst>
      <p:ext uri="{BB962C8B-B14F-4D97-AF65-F5344CB8AC3E}">
        <p14:creationId xmlns:p14="http://schemas.microsoft.com/office/powerpoint/2010/main" val="3754638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 main</a:t>
            </a:r>
          </a:p>
          <a:p>
            <a:r>
              <a:rPr lang="en-US" b="1" dirty="0"/>
              <a:t>Fire:  -- main, + interaction</a:t>
            </a:r>
          </a:p>
          <a:p>
            <a:r>
              <a:rPr lang="en-US" b="1" dirty="0"/>
              <a:t>WPBR: -- main, 0 interaction</a:t>
            </a:r>
          </a:p>
          <a:p>
            <a:r>
              <a:rPr lang="en-US" dirty="0"/>
              <a:t>BA: + main, - interaction</a:t>
            </a:r>
          </a:p>
          <a:p>
            <a:r>
              <a:rPr lang="en-US" dirty="0"/>
              <a:t>Drought: - main, 0 interaction</a:t>
            </a:r>
          </a:p>
          <a:p>
            <a:r>
              <a:rPr lang="en-US" dirty="0"/>
              <a:t>Dryness: 0 main, 0 interaction</a:t>
            </a:r>
          </a:p>
        </p:txBody>
      </p:sp>
      <p:sp>
        <p:nvSpPr>
          <p:cNvPr id="4" name="Slide Number Placeholder 3"/>
          <p:cNvSpPr>
            <a:spLocks noGrp="1"/>
          </p:cNvSpPr>
          <p:nvPr>
            <p:ph type="sldNum" sz="quarter" idx="5"/>
          </p:nvPr>
        </p:nvSpPr>
        <p:spPr/>
        <p:txBody>
          <a:bodyPr/>
          <a:lstStyle/>
          <a:p>
            <a:fld id="{185F1781-AB29-403D-AFA0-85F73B6A6787}" type="slidenum">
              <a:rPr lang="en-US" smtClean="0"/>
              <a:t>23</a:t>
            </a:fld>
            <a:endParaRPr lang="en-US"/>
          </a:p>
        </p:txBody>
      </p:sp>
    </p:spTree>
    <p:extLst>
      <p:ext uri="{BB962C8B-B14F-4D97-AF65-F5344CB8AC3E}">
        <p14:creationId xmlns:p14="http://schemas.microsoft.com/office/powerpoint/2010/main" val="1814768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effects plots, now with growth (difference between size0 and </a:t>
            </a:r>
            <a:r>
              <a:rPr lang="en-US" dirty="0" err="1"/>
              <a:t>sizeT</a:t>
            </a:r>
            <a:r>
              <a:rPr lang="en-US" dirty="0"/>
              <a:t>) on the y axis</a:t>
            </a:r>
          </a:p>
          <a:p>
            <a:r>
              <a:rPr lang="en-US" dirty="0"/>
              <a:t>Intercept: 0.035-0.044</a:t>
            </a:r>
          </a:p>
          <a:p>
            <a:r>
              <a:rPr lang="en-US" dirty="0"/>
              <a:t>Fire: 0 main, - interaction</a:t>
            </a:r>
          </a:p>
          <a:p>
            <a:r>
              <a:rPr lang="en-US" dirty="0"/>
              <a:t>WPBR: 0 main, 0 interaction</a:t>
            </a:r>
          </a:p>
          <a:p>
            <a:r>
              <a:rPr lang="en-US" dirty="0"/>
              <a:t>BA: - main, 0 interaction</a:t>
            </a:r>
          </a:p>
          <a:p>
            <a:r>
              <a:rPr lang="en-US" dirty="0"/>
              <a:t>Drought: 0 main, 0 interaction</a:t>
            </a:r>
          </a:p>
          <a:p>
            <a:r>
              <a:rPr lang="en-US" dirty="0"/>
              <a:t>Dryness: - main, + interaction</a:t>
            </a:r>
          </a:p>
          <a:p>
            <a:endParaRPr lang="en-US" dirty="0"/>
          </a:p>
        </p:txBody>
      </p:sp>
      <p:sp>
        <p:nvSpPr>
          <p:cNvPr id="4" name="Slide Number Placeholder 3"/>
          <p:cNvSpPr>
            <a:spLocks noGrp="1"/>
          </p:cNvSpPr>
          <p:nvPr>
            <p:ph type="sldNum" sz="quarter" idx="5"/>
          </p:nvPr>
        </p:nvSpPr>
        <p:spPr/>
        <p:txBody>
          <a:bodyPr/>
          <a:lstStyle/>
          <a:p>
            <a:fld id="{185F1781-AB29-403D-AFA0-85F73B6A6787}" type="slidenum">
              <a:rPr lang="en-US" smtClean="0"/>
              <a:t>24</a:t>
            </a:fld>
            <a:endParaRPr lang="en-US"/>
          </a:p>
        </p:txBody>
      </p:sp>
    </p:spTree>
    <p:extLst>
      <p:ext uri="{BB962C8B-B14F-4D97-AF65-F5344CB8AC3E}">
        <p14:creationId xmlns:p14="http://schemas.microsoft.com/office/powerpoint/2010/main" val="3467953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Intercept: 0.035-0.044</a:t>
            </a:r>
          </a:p>
          <a:p>
            <a:r>
              <a:rPr lang="en-US" b="1" dirty="0"/>
              <a:t>Fire: 0 main, - interaction</a:t>
            </a:r>
          </a:p>
          <a:p>
            <a:r>
              <a:rPr lang="en-US" dirty="0"/>
              <a:t>WPBR: 0 main, 0 interaction</a:t>
            </a:r>
          </a:p>
          <a:p>
            <a:r>
              <a:rPr lang="en-US" b="1" dirty="0"/>
              <a:t>BA: - main, 0 interaction</a:t>
            </a:r>
          </a:p>
          <a:p>
            <a:r>
              <a:rPr lang="en-US" dirty="0"/>
              <a:t>Drought: 0 main, 0 interaction</a:t>
            </a:r>
          </a:p>
          <a:p>
            <a:r>
              <a:rPr lang="en-US" dirty="0"/>
              <a:t>Dryness: - main, + interaction</a:t>
            </a:r>
          </a:p>
        </p:txBody>
      </p:sp>
      <p:sp>
        <p:nvSpPr>
          <p:cNvPr id="4" name="Slide Number Placeholder 3"/>
          <p:cNvSpPr>
            <a:spLocks noGrp="1"/>
          </p:cNvSpPr>
          <p:nvPr>
            <p:ph type="sldNum" sz="quarter" idx="5"/>
          </p:nvPr>
        </p:nvSpPr>
        <p:spPr/>
        <p:txBody>
          <a:bodyPr/>
          <a:lstStyle/>
          <a:p>
            <a:fld id="{185F1781-AB29-403D-AFA0-85F73B6A6787}" type="slidenum">
              <a:rPr lang="en-US" smtClean="0"/>
              <a:t>25</a:t>
            </a:fld>
            <a:endParaRPr lang="en-US"/>
          </a:p>
        </p:txBody>
      </p:sp>
    </p:spTree>
    <p:extLst>
      <p:ext uri="{BB962C8B-B14F-4D97-AF65-F5344CB8AC3E}">
        <p14:creationId xmlns:p14="http://schemas.microsoft.com/office/powerpoint/2010/main" val="2141207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 main</a:t>
            </a:r>
          </a:p>
          <a:p>
            <a:r>
              <a:rPr lang="en-US" dirty="0"/>
              <a:t>Fire:  - main, + interaction</a:t>
            </a:r>
          </a:p>
          <a:p>
            <a:r>
              <a:rPr lang="en-US" dirty="0"/>
              <a:t>WPBR: 0 main, 0 interaction</a:t>
            </a:r>
          </a:p>
          <a:p>
            <a:r>
              <a:rPr lang="en-US" dirty="0"/>
              <a:t>BA: - main, 0 interaction</a:t>
            </a:r>
          </a:p>
          <a:p>
            <a:r>
              <a:rPr lang="en-US" dirty="0"/>
              <a:t>Drought: 0 main, 0 interaction</a:t>
            </a:r>
          </a:p>
          <a:p>
            <a:r>
              <a:rPr lang="en-US" dirty="0"/>
              <a:t>Dryness: 0 main, 0 interaction</a:t>
            </a:r>
          </a:p>
        </p:txBody>
      </p:sp>
      <p:sp>
        <p:nvSpPr>
          <p:cNvPr id="4" name="Slide Number Placeholder 3"/>
          <p:cNvSpPr>
            <a:spLocks noGrp="1"/>
          </p:cNvSpPr>
          <p:nvPr>
            <p:ph type="sldNum" sz="quarter" idx="5"/>
          </p:nvPr>
        </p:nvSpPr>
        <p:spPr/>
        <p:txBody>
          <a:bodyPr/>
          <a:lstStyle/>
          <a:p>
            <a:fld id="{185F1781-AB29-403D-AFA0-85F73B6A6787}" type="slidenum">
              <a:rPr lang="en-US" smtClean="0"/>
              <a:t>26</a:t>
            </a:fld>
            <a:endParaRPr lang="en-US"/>
          </a:p>
        </p:txBody>
      </p:sp>
    </p:spTree>
    <p:extLst>
      <p:ext uri="{BB962C8B-B14F-4D97-AF65-F5344CB8AC3E}">
        <p14:creationId xmlns:p14="http://schemas.microsoft.com/office/powerpoint/2010/main" val="3605467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Size: + main</a:t>
            </a:r>
          </a:p>
          <a:p>
            <a:r>
              <a:rPr lang="en-US" b="1" dirty="0"/>
              <a:t>Fire:  - main, + interaction</a:t>
            </a:r>
          </a:p>
          <a:p>
            <a:r>
              <a:rPr lang="en-US" dirty="0"/>
              <a:t>WPBR: 0 main, 0 interaction</a:t>
            </a:r>
          </a:p>
          <a:p>
            <a:r>
              <a:rPr lang="en-US" b="1" dirty="0"/>
              <a:t>BA: - main, 0 interaction</a:t>
            </a:r>
          </a:p>
          <a:p>
            <a:r>
              <a:rPr lang="en-US" dirty="0"/>
              <a:t>Drought: 0 main, 0 interaction</a:t>
            </a:r>
          </a:p>
          <a:p>
            <a:r>
              <a:rPr lang="en-US" dirty="0"/>
              <a:t>Dryness: 0 main, 0 interaction</a:t>
            </a:r>
          </a:p>
        </p:txBody>
      </p:sp>
      <p:sp>
        <p:nvSpPr>
          <p:cNvPr id="4" name="Slide Number Placeholder 3"/>
          <p:cNvSpPr>
            <a:spLocks noGrp="1"/>
          </p:cNvSpPr>
          <p:nvPr>
            <p:ph type="sldNum" sz="quarter" idx="5"/>
          </p:nvPr>
        </p:nvSpPr>
        <p:spPr/>
        <p:txBody>
          <a:bodyPr/>
          <a:lstStyle/>
          <a:p>
            <a:fld id="{185F1781-AB29-403D-AFA0-85F73B6A6787}" type="slidenum">
              <a:rPr lang="en-US" smtClean="0"/>
              <a:t>27</a:t>
            </a:fld>
            <a:endParaRPr lang="en-US"/>
          </a:p>
        </p:txBody>
      </p:sp>
    </p:spTree>
    <p:extLst>
      <p:ext uri="{BB962C8B-B14F-4D97-AF65-F5344CB8AC3E}">
        <p14:creationId xmlns:p14="http://schemas.microsoft.com/office/powerpoint/2010/main" val="3942108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vital rates synthesized into an IPM, extracting the posterior asymptotic pop growth rate for each scenario</a:t>
            </a:r>
          </a:p>
          <a:p>
            <a:r>
              <a:rPr lang="en-US" dirty="0"/>
              <a:t>X axis is posterior probability density, y axis is lambda value (&gt;1 is population increase, 1 is constant, &lt;1 is population decline), panels show different stressor conditions</a:t>
            </a:r>
          </a:p>
        </p:txBody>
      </p:sp>
      <p:sp>
        <p:nvSpPr>
          <p:cNvPr id="4" name="Slide Number Placeholder 3"/>
          <p:cNvSpPr>
            <a:spLocks noGrp="1"/>
          </p:cNvSpPr>
          <p:nvPr>
            <p:ph type="sldNum" sz="quarter" idx="5"/>
          </p:nvPr>
        </p:nvSpPr>
        <p:spPr/>
        <p:txBody>
          <a:bodyPr/>
          <a:lstStyle/>
          <a:p>
            <a:fld id="{185F1781-AB29-403D-AFA0-85F73B6A6787}" type="slidenum">
              <a:rPr lang="en-US" smtClean="0"/>
              <a:t>28</a:t>
            </a:fld>
            <a:endParaRPr lang="en-US"/>
          </a:p>
        </p:txBody>
      </p:sp>
    </p:spTree>
    <p:extLst>
      <p:ext uri="{BB962C8B-B14F-4D97-AF65-F5344CB8AC3E}">
        <p14:creationId xmlns:p14="http://schemas.microsoft.com/office/powerpoint/2010/main" val="3145920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 90% CI for lambda is lower than 1; clear that fire negatively affects the trajectory of population growth</a:t>
            </a:r>
          </a:p>
          <a:p>
            <a:r>
              <a:rPr lang="en-US" dirty="0"/>
              <a:t>Low BA: 90% CI for lambda is way above 1: low basal area really boosts the trajectory of population growth</a:t>
            </a:r>
          </a:p>
        </p:txBody>
      </p:sp>
      <p:sp>
        <p:nvSpPr>
          <p:cNvPr id="4" name="Slide Number Placeholder 3"/>
          <p:cNvSpPr>
            <a:spLocks noGrp="1"/>
          </p:cNvSpPr>
          <p:nvPr>
            <p:ph type="sldNum" sz="quarter" idx="5"/>
          </p:nvPr>
        </p:nvSpPr>
        <p:spPr/>
        <p:txBody>
          <a:bodyPr/>
          <a:lstStyle/>
          <a:p>
            <a:fld id="{185F1781-AB29-403D-AFA0-85F73B6A6787}" type="slidenum">
              <a:rPr lang="en-US" smtClean="0"/>
              <a:t>29</a:t>
            </a:fld>
            <a:endParaRPr lang="en-US"/>
          </a:p>
        </p:txBody>
      </p:sp>
    </p:spTree>
    <p:extLst>
      <p:ext uri="{BB962C8B-B14F-4D97-AF65-F5344CB8AC3E}">
        <p14:creationId xmlns:p14="http://schemas.microsoft.com/office/powerpoint/2010/main" val="2935913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histogram of the predicted lambda (using posterior median parameter values) across the range of actual subplots where PILA was present</a:t>
            </a:r>
          </a:p>
          <a:p>
            <a:r>
              <a:rPr lang="en-US" dirty="0"/>
              <a:t>On the median subplot, population is predicted to slowly increase assuming conditions are held constant</a:t>
            </a:r>
          </a:p>
          <a:p>
            <a:r>
              <a:rPr lang="en-US" dirty="0"/>
              <a:t>On a third of subplots, population is predicted to decline assuming conditions are held constant </a:t>
            </a:r>
          </a:p>
          <a:p>
            <a:r>
              <a:rPr lang="en-US" dirty="0"/>
              <a:t>“Constant conditions” is not a realistic assumption (e.g. burned subplots probably wont get reburned every 10 years, unburned subplots may get burned), so care needed to interpret this figure</a:t>
            </a:r>
          </a:p>
        </p:txBody>
      </p:sp>
      <p:sp>
        <p:nvSpPr>
          <p:cNvPr id="4" name="Slide Number Placeholder 3"/>
          <p:cNvSpPr>
            <a:spLocks noGrp="1"/>
          </p:cNvSpPr>
          <p:nvPr>
            <p:ph type="sldNum" sz="quarter" idx="5"/>
          </p:nvPr>
        </p:nvSpPr>
        <p:spPr/>
        <p:txBody>
          <a:bodyPr/>
          <a:lstStyle/>
          <a:p>
            <a:fld id="{185F1781-AB29-403D-AFA0-85F73B6A6787}" type="slidenum">
              <a:rPr lang="en-US" smtClean="0"/>
              <a:t>30</a:t>
            </a:fld>
            <a:endParaRPr lang="en-US"/>
          </a:p>
        </p:txBody>
      </p:sp>
    </p:spTree>
    <p:extLst>
      <p:ext uri="{BB962C8B-B14F-4D97-AF65-F5344CB8AC3E}">
        <p14:creationId xmlns:p14="http://schemas.microsoft.com/office/powerpoint/2010/main" val="588236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5F1781-AB29-403D-AFA0-85F73B6A6787}" type="slidenum">
              <a:rPr lang="en-US" smtClean="0"/>
              <a:t>2</a:t>
            </a:fld>
            <a:endParaRPr lang="en-US"/>
          </a:p>
        </p:txBody>
      </p:sp>
    </p:spTree>
    <p:extLst>
      <p:ext uri="{BB962C8B-B14F-4D97-AF65-F5344CB8AC3E}">
        <p14:creationId xmlns:p14="http://schemas.microsoft.com/office/powerpoint/2010/main" val="4273360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Problem 1: too much HS fire</a:t>
            </a:r>
          </a:p>
          <a:p>
            <a:pPr marL="171450" indent="-171450">
              <a:buFontTx/>
              <a:buChar char="-"/>
            </a:pPr>
            <a:r>
              <a:rPr lang="en-US" dirty="0"/>
              <a:t>PILA is fire-adapted, but with a fire-resisting</a:t>
            </a:r>
            <a:r>
              <a:rPr lang="en-US" baseline="0" dirty="0"/>
              <a:t> life history strategy </a:t>
            </a:r>
          </a:p>
          <a:p>
            <a:pPr marL="171450" indent="-171450">
              <a:buFontTx/>
              <a:buChar char="-"/>
            </a:pPr>
            <a:r>
              <a:rPr lang="en-US" baseline="0" dirty="0"/>
              <a:t>Fire suppression -&gt; fuels + climate change = increases in HS fire</a:t>
            </a:r>
          </a:p>
          <a:p>
            <a:pPr marL="171450" indent="-171450">
              <a:buFontTx/>
              <a:buChar char="-"/>
            </a:pPr>
            <a:r>
              <a:rPr lang="en-US" baseline="0" dirty="0"/>
              <a:t>Increasing patch size, increasing area affected</a:t>
            </a:r>
            <a:endParaRPr lang="en-US" dirty="0"/>
          </a:p>
        </p:txBody>
      </p:sp>
      <p:sp>
        <p:nvSpPr>
          <p:cNvPr id="4" name="Slide Number Placeholder 3"/>
          <p:cNvSpPr>
            <a:spLocks noGrp="1"/>
          </p:cNvSpPr>
          <p:nvPr>
            <p:ph type="sldNum" sz="quarter" idx="5"/>
          </p:nvPr>
        </p:nvSpPr>
        <p:spPr/>
        <p:txBody>
          <a:bodyPr/>
          <a:lstStyle/>
          <a:p>
            <a:fld id="{185F1781-AB29-403D-AFA0-85F73B6A6787}" type="slidenum">
              <a:rPr lang="en-US" smtClean="0"/>
              <a:t>3</a:t>
            </a:fld>
            <a:endParaRPr lang="en-US"/>
          </a:p>
        </p:txBody>
      </p:sp>
    </p:spTree>
    <p:extLst>
      <p:ext uri="{BB962C8B-B14F-4D97-AF65-F5344CB8AC3E}">
        <p14:creationId xmlns:p14="http://schemas.microsoft.com/office/powerpoint/2010/main" val="2794588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Invasive fungal</a:t>
            </a:r>
            <a:r>
              <a:rPr lang="en-US" baseline="0" dirty="0"/>
              <a:t> pathogen </a:t>
            </a:r>
            <a:r>
              <a:rPr lang="en-US" baseline="0" dirty="0" err="1"/>
              <a:t>cronartium</a:t>
            </a:r>
            <a:r>
              <a:rPr lang="en-US" baseline="0" dirty="0"/>
              <a:t> </a:t>
            </a:r>
            <a:r>
              <a:rPr lang="en-US" baseline="0" dirty="0" err="1"/>
              <a:t>ribicola</a:t>
            </a:r>
            <a:endParaRPr lang="en-US" baseline="0" dirty="0"/>
          </a:p>
          <a:p>
            <a:pPr marL="171450" indent="-171450">
              <a:buFontTx/>
              <a:buChar char="-"/>
            </a:pPr>
            <a:r>
              <a:rPr lang="en-US" baseline="0" dirty="0"/>
              <a:t>Introduced to north America early 20</a:t>
            </a:r>
            <a:r>
              <a:rPr lang="en-US" baseline="30000" dirty="0"/>
              <a:t>th</a:t>
            </a:r>
            <a:r>
              <a:rPr lang="en-US" baseline="0" dirty="0"/>
              <a:t> century, now spread across much of PILA’s range</a:t>
            </a:r>
          </a:p>
          <a:p>
            <a:pPr marL="171450" indent="-171450">
              <a:buFontTx/>
              <a:buChar char="-"/>
            </a:pPr>
            <a:r>
              <a:rPr lang="en-US" baseline="0" dirty="0"/>
              <a:t>Infection reduces vigor and can kill by girdling stems, </a:t>
            </a:r>
            <a:r>
              <a:rPr lang="en-US" baseline="0" dirty="0" err="1"/>
              <a:t>esp</a:t>
            </a:r>
            <a:r>
              <a:rPr lang="en-US" baseline="0" dirty="0"/>
              <a:t> small ones</a:t>
            </a:r>
          </a:p>
          <a:p>
            <a:pPr marL="171450" indent="-171450">
              <a:buFontTx/>
              <a:buChar char="-"/>
            </a:pPr>
            <a:r>
              <a:rPr lang="en-US" baseline="0" dirty="0"/>
              <a:t>Major threat an endangered relative of PILA</a:t>
            </a:r>
          </a:p>
          <a:p>
            <a:pPr marL="171450" indent="-171450">
              <a:buFontTx/>
              <a:buChar char="-"/>
            </a:pPr>
            <a:r>
              <a:rPr lang="en-US" baseline="0" dirty="0"/>
              <a:t>lots of concern from managers / policymakers</a:t>
            </a:r>
            <a:endParaRPr lang="en-US" dirty="0"/>
          </a:p>
        </p:txBody>
      </p:sp>
      <p:sp>
        <p:nvSpPr>
          <p:cNvPr id="4" name="Slide Number Placeholder 3"/>
          <p:cNvSpPr>
            <a:spLocks noGrp="1"/>
          </p:cNvSpPr>
          <p:nvPr>
            <p:ph type="sldNum" sz="quarter" idx="5"/>
          </p:nvPr>
        </p:nvSpPr>
        <p:spPr/>
        <p:txBody>
          <a:bodyPr/>
          <a:lstStyle/>
          <a:p>
            <a:fld id="{185F1781-AB29-403D-AFA0-85F73B6A6787}" type="slidenum">
              <a:rPr lang="en-US" smtClean="0"/>
              <a:t>4</a:t>
            </a:fld>
            <a:endParaRPr lang="en-US"/>
          </a:p>
        </p:txBody>
      </p:sp>
    </p:spTree>
    <p:extLst>
      <p:ext uri="{BB962C8B-B14F-4D97-AF65-F5344CB8AC3E}">
        <p14:creationId xmlns:p14="http://schemas.microsoft.com/office/powerpoint/2010/main" val="1696825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Left and right: same spot, 100 years apart</a:t>
            </a:r>
          </a:p>
          <a:p>
            <a:pPr marL="171450" indent="-171450">
              <a:buFontTx/>
              <a:buChar char="-"/>
            </a:pPr>
            <a:r>
              <a:rPr lang="en-US" dirty="0"/>
              <a:t>On the left: early 20</a:t>
            </a:r>
            <a:r>
              <a:rPr lang="en-US" baseline="30000" dirty="0"/>
              <a:t>th</a:t>
            </a:r>
            <a:r>
              <a:rPr lang="en-US" dirty="0"/>
              <a:t> century, at the start of active fire suppression on the national forests; a few big trees, open “parklike” understory</a:t>
            </a:r>
          </a:p>
          <a:p>
            <a:pPr marL="171450" indent="-171450">
              <a:buFontTx/>
              <a:buChar char="-"/>
            </a:pPr>
            <a:r>
              <a:rPr lang="en-US" dirty="0"/>
              <a:t>On the right: early 21</a:t>
            </a:r>
            <a:r>
              <a:rPr lang="en-US" baseline="30000" dirty="0"/>
              <a:t>st</a:t>
            </a:r>
            <a:r>
              <a:rPr lang="en-US" dirty="0"/>
              <a:t> century, after 100 years of fire suppression: lots of small ingrowth trees, conditions favor shade tolerant </a:t>
            </a:r>
            <a:r>
              <a:rPr lang="en-US" dirty="0" err="1"/>
              <a:t>spp</a:t>
            </a:r>
            <a:r>
              <a:rPr lang="en-US" dirty="0"/>
              <a:t> like ABCO, CADE,\</a:t>
            </a:r>
          </a:p>
          <a:p>
            <a:pPr marL="171450" indent="-171450">
              <a:buFontTx/>
              <a:buChar char="-"/>
            </a:pPr>
            <a:r>
              <a:rPr lang="en-US" dirty="0"/>
              <a:t>Densification also linked with fire hazard problem</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85F1781-AB29-403D-AFA0-85F73B6A6787}" type="slidenum">
              <a:rPr lang="en-US" smtClean="0"/>
              <a:t>5</a:t>
            </a:fld>
            <a:endParaRPr lang="en-US"/>
          </a:p>
        </p:txBody>
      </p:sp>
    </p:spTree>
    <p:extLst>
      <p:ext uri="{BB962C8B-B14F-4D97-AF65-F5344CB8AC3E}">
        <p14:creationId xmlns:p14="http://schemas.microsoft.com/office/powerpoint/2010/main" val="3007207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recent years, have seen historically severe droughts</a:t>
            </a:r>
          </a:p>
          <a:p>
            <a:pPr marL="171450" indent="-171450">
              <a:buFontTx/>
              <a:buChar char="-"/>
            </a:pPr>
            <a:r>
              <a:rPr lang="en-US" dirty="0"/>
              <a:t>As entire populations of trees get stressed simultaneously, conditions right for an epidemic outbreak of bark beetles</a:t>
            </a:r>
          </a:p>
          <a:p>
            <a:pPr marL="171450" indent="-171450">
              <a:buFontTx/>
              <a:buChar char="-"/>
            </a:pPr>
            <a:r>
              <a:rPr lang="en-US" dirty="0"/>
              <a:t>Bark beetles native insects, lay eggs by boring into trees &amp; larvae eat the cambium, can kill the host tree</a:t>
            </a:r>
          </a:p>
          <a:p>
            <a:pPr marL="171450" indent="-171450">
              <a:buFontTx/>
              <a:buChar char="-"/>
            </a:pPr>
            <a:r>
              <a:rPr lang="en-US" dirty="0"/>
              <a:t>When beetle population is big enough to mass attack they usually target the largest / oldest tree individuals</a:t>
            </a:r>
          </a:p>
          <a:p>
            <a:pPr marL="171450" indent="-171450">
              <a:buFontTx/>
              <a:buChar char="-"/>
            </a:pPr>
            <a:r>
              <a:rPr lang="en-US" dirty="0"/>
              <a:t>Have seen really severe outbreaks in the wake of the 2012-2016 drought, esp. in the southern </a:t>
            </a:r>
            <a:r>
              <a:rPr lang="en-US" dirty="0" err="1"/>
              <a:t>sierra</a:t>
            </a:r>
            <a:endParaRPr lang="en-US" dirty="0"/>
          </a:p>
        </p:txBody>
      </p:sp>
      <p:sp>
        <p:nvSpPr>
          <p:cNvPr id="4" name="Slide Number Placeholder 3"/>
          <p:cNvSpPr>
            <a:spLocks noGrp="1"/>
          </p:cNvSpPr>
          <p:nvPr>
            <p:ph type="sldNum" sz="quarter" idx="5"/>
          </p:nvPr>
        </p:nvSpPr>
        <p:spPr/>
        <p:txBody>
          <a:bodyPr/>
          <a:lstStyle/>
          <a:p>
            <a:fld id="{185F1781-AB29-403D-AFA0-85F73B6A6787}" type="slidenum">
              <a:rPr lang="en-US" smtClean="0"/>
              <a:t>6</a:t>
            </a:fld>
            <a:endParaRPr lang="en-US"/>
          </a:p>
        </p:txBody>
      </p:sp>
    </p:spTree>
    <p:extLst>
      <p:ext uri="{BB962C8B-B14F-4D97-AF65-F5344CB8AC3E}">
        <p14:creationId xmlns:p14="http://schemas.microsoft.com/office/powerpoint/2010/main" val="3025697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5F1781-AB29-403D-AFA0-85F73B6A6787}" type="slidenum">
              <a:rPr lang="en-US" smtClean="0"/>
              <a:t>15</a:t>
            </a:fld>
            <a:endParaRPr lang="en-US"/>
          </a:p>
        </p:txBody>
      </p:sp>
    </p:spTree>
    <p:extLst>
      <p:ext uri="{BB962C8B-B14F-4D97-AF65-F5344CB8AC3E}">
        <p14:creationId xmlns:p14="http://schemas.microsoft.com/office/powerpoint/2010/main" val="2455911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Analysis closely follows that of </a:t>
            </a:r>
            <a:r>
              <a:rPr lang="en-US" dirty="0" err="1"/>
              <a:t>shriver</a:t>
            </a:r>
            <a:r>
              <a:rPr lang="en-US" dirty="0"/>
              <a:t> et al, which allows demographic analysis of growth, mortality, and fecundity with the wrinkle that the smallest trees are just tallied, not tracked individually</a:t>
            </a:r>
          </a:p>
          <a:p>
            <a:pPr marL="171450" indent="-171450">
              <a:buFontTx/>
              <a:buChar char="-"/>
            </a:pPr>
            <a:r>
              <a:rPr lang="en-US" dirty="0"/>
              <a:t>Generalized linear models with those variables as explanatory variables for a linear predictor term</a:t>
            </a:r>
          </a:p>
          <a:p>
            <a:pPr marL="171450" indent="-171450">
              <a:buFontTx/>
              <a:buChar char="-"/>
            </a:pPr>
            <a:r>
              <a:rPr lang="en-US" dirty="0"/>
              <a:t>3 models</a:t>
            </a:r>
          </a:p>
          <a:p>
            <a:pPr marL="171450" indent="-171450">
              <a:buFontTx/>
              <a:buChar char="-"/>
            </a:pPr>
            <a:r>
              <a:rPr lang="en-US" dirty="0"/>
              <a:t>Survival: Bernoulli response with a logit link</a:t>
            </a:r>
          </a:p>
          <a:p>
            <a:pPr marL="171450" indent="-171450">
              <a:buFontTx/>
              <a:buChar char="-"/>
            </a:pPr>
            <a:r>
              <a:rPr lang="en-US" dirty="0"/>
              <a:t>Growth: truncated-normal response</a:t>
            </a:r>
          </a:p>
          <a:p>
            <a:pPr marL="171450" indent="-171450">
              <a:buFontTx/>
              <a:buChar char="-"/>
            </a:pPr>
            <a:r>
              <a:rPr lang="en-US" dirty="0"/>
              <a:t>Fecundity: not observed directly, estimated using an integral projection model</a:t>
            </a:r>
          </a:p>
          <a:p>
            <a:pPr marL="171450" indent="-171450">
              <a:buFontTx/>
              <a:buChar char="-"/>
            </a:pPr>
            <a:r>
              <a:rPr lang="en-US" dirty="0"/>
              <a:t># of untagged trees is both new recruits (interested) + surviving individuals that were there at the initial census (not interested)</a:t>
            </a:r>
          </a:p>
          <a:p>
            <a:pPr marL="171450" indent="-171450">
              <a:buFontTx/>
              <a:buChar char="-"/>
            </a:pPr>
            <a:r>
              <a:rPr lang="en-US" dirty="0"/>
              <a:t>Use information from the survival and growth models, plus the number of untagged individuals at the initial census, to estimate the survival and growth of the small trees which were present at the initial census, and thus the # of new recruits which have appeared among untagged trees at the second census</a:t>
            </a:r>
          </a:p>
          <a:p>
            <a:pPr marL="171450" indent="-171450">
              <a:buFontTx/>
              <a:buChar char="-"/>
            </a:pPr>
            <a:r>
              <a:rPr lang="en-US" dirty="0"/>
              <a:t>Using these vital rate functions to construct an integral projection model (describing how the size distribution of the population will change over time)</a:t>
            </a:r>
          </a:p>
          <a:p>
            <a:pPr marL="171450" indent="-171450">
              <a:buFontTx/>
              <a:buChar char="-"/>
            </a:pPr>
            <a:r>
              <a:rPr lang="en-US" dirty="0"/>
              <a:t>Important summary statistic is lambda, the asymptotic population growth rate (define)</a:t>
            </a:r>
          </a:p>
        </p:txBody>
      </p:sp>
      <p:sp>
        <p:nvSpPr>
          <p:cNvPr id="4" name="Slide Number Placeholder 3"/>
          <p:cNvSpPr>
            <a:spLocks noGrp="1"/>
          </p:cNvSpPr>
          <p:nvPr>
            <p:ph type="sldNum" sz="quarter" idx="5"/>
          </p:nvPr>
        </p:nvSpPr>
        <p:spPr/>
        <p:txBody>
          <a:bodyPr/>
          <a:lstStyle/>
          <a:p>
            <a:fld id="{185F1781-AB29-403D-AFA0-85F73B6A6787}" type="slidenum">
              <a:rPr lang="en-US" smtClean="0"/>
              <a:t>19</a:t>
            </a:fld>
            <a:endParaRPr lang="en-US"/>
          </a:p>
        </p:txBody>
      </p:sp>
    </p:spTree>
    <p:extLst>
      <p:ext uri="{BB962C8B-B14F-4D97-AF65-F5344CB8AC3E}">
        <p14:creationId xmlns:p14="http://schemas.microsoft.com/office/powerpoint/2010/main" val="1408100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effects plot, showing the predicted response (y axis) given some assumed explanatory variables (x axis and color); </a:t>
            </a:r>
          </a:p>
          <a:p>
            <a:r>
              <a:rPr lang="en-US" dirty="0"/>
              <a:t>Each panel looks at a different explanatory variable: size a stressor, and their interaction</a:t>
            </a:r>
          </a:p>
          <a:p>
            <a:r>
              <a:rPr lang="en-US" dirty="0"/>
              <a:t>The size varies along the x axis, and the focal stressor is either present/absent or high/low (color); all other explanatory variables are held at 0 (false or the mean)</a:t>
            </a:r>
          </a:p>
        </p:txBody>
      </p:sp>
      <p:sp>
        <p:nvSpPr>
          <p:cNvPr id="4" name="Slide Number Placeholder 3"/>
          <p:cNvSpPr>
            <a:spLocks noGrp="1"/>
          </p:cNvSpPr>
          <p:nvPr>
            <p:ph type="sldNum" sz="quarter" idx="5"/>
          </p:nvPr>
        </p:nvSpPr>
        <p:spPr/>
        <p:txBody>
          <a:bodyPr/>
          <a:lstStyle/>
          <a:p>
            <a:fld id="{185F1781-AB29-403D-AFA0-85F73B6A6787}" type="slidenum">
              <a:rPr lang="en-US" smtClean="0"/>
              <a:t>20</a:t>
            </a:fld>
            <a:endParaRPr lang="en-US"/>
          </a:p>
        </p:txBody>
      </p:sp>
    </p:spTree>
    <p:extLst>
      <p:ext uri="{BB962C8B-B14F-4D97-AF65-F5344CB8AC3E}">
        <p14:creationId xmlns:p14="http://schemas.microsoft.com/office/powerpoint/2010/main" val="2784070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A5952A-9CD1-4343-BC73-1C5B41ED25CD}"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B06073-4457-42F3-9624-052AE28F143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08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A5952A-9CD1-4343-BC73-1C5B41ED25CD}"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B06073-4457-42F3-9624-052AE28F143B}" type="slidenum">
              <a:rPr lang="en-US" smtClean="0"/>
              <a:t>‹#›</a:t>
            </a:fld>
            <a:endParaRPr lang="en-US"/>
          </a:p>
        </p:txBody>
      </p:sp>
    </p:spTree>
    <p:extLst>
      <p:ext uri="{BB962C8B-B14F-4D97-AF65-F5344CB8AC3E}">
        <p14:creationId xmlns:p14="http://schemas.microsoft.com/office/powerpoint/2010/main" val="271606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A5952A-9CD1-4343-BC73-1C5B41ED25CD}"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B06073-4457-42F3-9624-052AE28F143B}" type="slidenum">
              <a:rPr lang="en-US" smtClean="0"/>
              <a:t>‹#›</a:t>
            </a:fld>
            <a:endParaRPr lang="en-US"/>
          </a:p>
        </p:txBody>
      </p:sp>
    </p:spTree>
    <p:extLst>
      <p:ext uri="{BB962C8B-B14F-4D97-AF65-F5344CB8AC3E}">
        <p14:creationId xmlns:p14="http://schemas.microsoft.com/office/powerpoint/2010/main" val="336685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A5952A-9CD1-4343-BC73-1C5B41ED25CD}"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B06073-4457-42F3-9624-052AE28F143B}" type="slidenum">
              <a:rPr lang="en-US" smtClean="0"/>
              <a:t>‹#›</a:t>
            </a:fld>
            <a:endParaRPr lang="en-US"/>
          </a:p>
        </p:txBody>
      </p:sp>
    </p:spTree>
    <p:extLst>
      <p:ext uri="{BB962C8B-B14F-4D97-AF65-F5344CB8AC3E}">
        <p14:creationId xmlns:p14="http://schemas.microsoft.com/office/powerpoint/2010/main" val="2283831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A5952A-9CD1-4343-BC73-1C5B41ED25CD}"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B06073-4457-42F3-9624-052AE28F143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029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A5952A-9CD1-4343-BC73-1C5B41ED25CD}"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B06073-4457-42F3-9624-052AE28F143B}" type="slidenum">
              <a:rPr lang="en-US" smtClean="0"/>
              <a:t>‹#›</a:t>
            </a:fld>
            <a:endParaRPr lang="en-US"/>
          </a:p>
        </p:txBody>
      </p:sp>
    </p:spTree>
    <p:extLst>
      <p:ext uri="{BB962C8B-B14F-4D97-AF65-F5344CB8AC3E}">
        <p14:creationId xmlns:p14="http://schemas.microsoft.com/office/powerpoint/2010/main" val="587180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A5952A-9CD1-4343-BC73-1C5B41ED25CD}" type="datetimeFigureOut">
              <a:rPr lang="en-US" smtClean="0"/>
              <a:t>3/7/2022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B06073-4457-42F3-9624-052AE28F143B}" type="slidenum">
              <a:rPr lang="en-US" smtClean="0"/>
              <a:t>‹#›</a:t>
            </a:fld>
            <a:endParaRPr lang="en-US"/>
          </a:p>
        </p:txBody>
      </p:sp>
    </p:spTree>
    <p:extLst>
      <p:ext uri="{BB962C8B-B14F-4D97-AF65-F5344CB8AC3E}">
        <p14:creationId xmlns:p14="http://schemas.microsoft.com/office/powerpoint/2010/main" val="3720769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A5952A-9CD1-4343-BC73-1C5B41ED25CD}" type="datetimeFigureOut">
              <a:rPr lang="en-US" smtClean="0"/>
              <a:t>3/7/2022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B06073-4457-42F3-9624-052AE28F143B}" type="slidenum">
              <a:rPr lang="en-US" smtClean="0"/>
              <a:t>‹#›</a:t>
            </a:fld>
            <a:endParaRPr lang="en-US"/>
          </a:p>
        </p:txBody>
      </p:sp>
    </p:spTree>
    <p:extLst>
      <p:ext uri="{BB962C8B-B14F-4D97-AF65-F5344CB8AC3E}">
        <p14:creationId xmlns:p14="http://schemas.microsoft.com/office/powerpoint/2010/main" val="293852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7A5952A-9CD1-4343-BC73-1C5B41ED25CD}" type="datetimeFigureOut">
              <a:rPr lang="en-US" smtClean="0"/>
              <a:t>3/7/2022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CB06073-4457-42F3-9624-052AE28F143B}" type="slidenum">
              <a:rPr lang="en-US" smtClean="0"/>
              <a:t>‹#›</a:t>
            </a:fld>
            <a:endParaRPr lang="en-US"/>
          </a:p>
        </p:txBody>
      </p:sp>
    </p:spTree>
    <p:extLst>
      <p:ext uri="{BB962C8B-B14F-4D97-AF65-F5344CB8AC3E}">
        <p14:creationId xmlns:p14="http://schemas.microsoft.com/office/powerpoint/2010/main" val="307809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7A5952A-9CD1-4343-BC73-1C5B41ED25CD}" type="datetimeFigureOut">
              <a:rPr lang="en-US" smtClean="0"/>
              <a:t>3/7/2022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CB06073-4457-42F3-9624-052AE28F143B}" type="slidenum">
              <a:rPr lang="en-US" smtClean="0"/>
              <a:t>‹#›</a:t>
            </a:fld>
            <a:endParaRPr lang="en-US"/>
          </a:p>
        </p:txBody>
      </p:sp>
    </p:spTree>
    <p:extLst>
      <p:ext uri="{BB962C8B-B14F-4D97-AF65-F5344CB8AC3E}">
        <p14:creationId xmlns:p14="http://schemas.microsoft.com/office/powerpoint/2010/main" val="3216805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A5952A-9CD1-4343-BC73-1C5B41ED25CD}"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B06073-4457-42F3-9624-052AE28F143B}" type="slidenum">
              <a:rPr lang="en-US" smtClean="0"/>
              <a:t>‹#›</a:t>
            </a:fld>
            <a:endParaRPr lang="en-US"/>
          </a:p>
        </p:txBody>
      </p:sp>
    </p:spTree>
    <p:extLst>
      <p:ext uri="{BB962C8B-B14F-4D97-AF65-F5344CB8AC3E}">
        <p14:creationId xmlns:p14="http://schemas.microsoft.com/office/powerpoint/2010/main" val="4087922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7A5952A-9CD1-4343-BC73-1C5B41ED25CD}" type="datetimeFigureOut">
              <a:rPr lang="en-US" smtClean="0"/>
              <a:t>3/7/2022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CB06073-4457-42F3-9624-052AE28F143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203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4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30.png"/><Relationship Id="rId5" Type="http://schemas.openxmlformats.org/officeDocument/2006/relationships/diagramQuickStyle" Target="../diagrams/quickStyle1.xml"/><Relationship Id="rId10" Type="http://schemas.openxmlformats.org/officeDocument/2006/relationships/image" Target="../media/image120.png"/><Relationship Id="rId4" Type="http://schemas.openxmlformats.org/officeDocument/2006/relationships/diagramLayout" Target="../diagrams/layout1.xml"/><Relationship Id="rId9" Type="http://schemas.openxmlformats.org/officeDocument/2006/relationships/image" Target="../media/image1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3257-0A0D-4755-9F96-10216D37FDC7}"/>
              </a:ext>
            </a:extLst>
          </p:cNvPr>
          <p:cNvSpPr>
            <a:spLocks noGrp="1"/>
          </p:cNvSpPr>
          <p:nvPr>
            <p:ph type="ctrTitle"/>
          </p:nvPr>
        </p:nvSpPr>
        <p:spPr/>
        <p:txBody>
          <a:bodyPr/>
          <a:lstStyle/>
          <a:p>
            <a:r>
              <a:rPr lang="en-US" dirty="0"/>
              <a:t>Sugar pine</a:t>
            </a:r>
            <a:endParaRPr lang="en-US" i="1" dirty="0"/>
          </a:p>
        </p:txBody>
      </p:sp>
      <p:sp>
        <p:nvSpPr>
          <p:cNvPr id="3" name="Subtitle 2">
            <a:extLst>
              <a:ext uri="{FF2B5EF4-FFF2-40B4-BE49-F238E27FC236}">
                <a16:creationId xmlns:a16="http://schemas.microsoft.com/office/drawing/2014/main" id="{1660E1B3-0799-41E9-B19E-04692C5E1C30}"/>
              </a:ext>
            </a:extLst>
          </p:cNvPr>
          <p:cNvSpPr>
            <a:spLocks noGrp="1"/>
          </p:cNvSpPr>
          <p:nvPr>
            <p:ph type="subTitle" idx="1"/>
          </p:nvPr>
        </p:nvSpPr>
        <p:spPr/>
        <p:txBody>
          <a:bodyPr/>
          <a:lstStyle/>
          <a:p>
            <a:r>
              <a:rPr lang="en-US" dirty="0"/>
              <a:t>Demographic status, trajectory, and stressors</a:t>
            </a:r>
          </a:p>
        </p:txBody>
      </p:sp>
    </p:spTree>
    <p:extLst>
      <p:ext uri="{BB962C8B-B14F-4D97-AF65-F5344CB8AC3E}">
        <p14:creationId xmlns:p14="http://schemas.microsoft.com/office/powerpoint/2010/main" val="943318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C3A7-C0A3-4DD3-A37A-DF1E8DB4AEF5}"/>
              </a:ext>
            </a:extLst>
          </p:cNvPr>
          <p:cNvSpPr>
            <a:spLocks noGrp="1"/>
          </p:cNvSpPr>
          <p:nvPr>
            <p:ph type="title"/>
          </p:nvPr>
        </p:nvSpPr>
        <p:spPr/>
        <p:txBody>
          <a:bodyPr/>
          <a:lstStyle/>
          <a:p>
            <a:r>
              <a:rPr lang="en-US" dirty="0"/>
              <a:t>Data II</a:t>
            </a:r>
          </a:p>
        </p:txBody>
      </p:sp>
      <p:sp>
        <p:nvSpPr>
          <p:cNvPr id="3" name="Content Placeholder 2">
            <a:extLst>
              <a:ext uri="{FF2B5EF4-FFF2-40B4-BE49-F238E27FC236}">
                <a16:creationId xmlns:a16="http://schemas.microsoft.com/office/drawing/2014/main" id="{B27B0612-E8CC-4F1E-B97C-A668FB496E8F}"/>
              </a:ext>
            </a:extLst>
          </p:cNvPr>
          <p:cNvSpPr>
            <a:spLocks noGrp="1"/>
          </p:cNvSpPr>
          <p:nvPr>
            <p:ph sz="half" idx="1"/>
          </p:nvPr>
        </p:nvSpPr>
        <p:spPr/>
        <p:txBody>
          <a:bodyPr>
            <a:normAutofit fontScale="92500" lnSpcReduction="10000"/>
          </a:bodyPr>
          <a:lstStyle/>
          <a:p>
            <a:r>
              <a:rPr lang="en-US" dirty="0"/>
              <a:t>Explanatory variables</a:t>
            </a:r>
          </a:p>
          <a:p>
            <a:pPr lvl="1"/>
            <a:r>
              <a:rPr lang="en-US" dirty="0">
                <a:solidFill>
                  <a:schemeClr val="bg1">
                    <a:lumMod val="75000"/>
                  </a:schemeClr>
                </a:solidFill>
              </a:rPr>
              <a:t>Size</a:t>
            </a:r>
          </a:p>
          <a:p>
            <a:pPr lvl="2"/>
            <a:r>
              <a:rPr lang="en-US" dirty="0">
                <a:solidFill>
                  <a:schemeClr val="bg1">
                    <a:lumMod val="75000"/>
                  </a:schemeClr>
                </a:solidFill>
              </a:rPr>
              <a:t>DBH at initial census</a:t>
            </a:r>
          </a:p>
          <a:p>
            <a:pPr lvl="1"/>
            <a:r>
              <a:rPr lang="en-US" b="1" dirty="0"/>
              <a:t>Fire </a:t>
            </a:r>
          </a:p>
          <a:p>
            <a:pPr lvl="2"/>
            <a:r>
              <a:rPr lang="en-US" b="1" dirty="0"/>
              <a:t>T/F; between initial and remeasurement</a:t>
            </a:r>
          </a:p>
          <a:p>
            <a:pPr lvl="1"/>
            <a:r>
              <a:rPr lang="en-US" dirty="0">
                <a:solidFill>
                  <a:schemeClr val="bg1">
                    <a:lumMod val="75000"/>
                  </a:schemeClr>
                </a:solidFill>
              </a:rPr>
              <a:t>WPBR</a:t>
            </a:r>
          </a:p>
          <a:p>
            <a:pPr lvl="2"/>
            <a:r>
              <a:rPr lang="en-US" dirty="0">
                <a:solidFill>
                  <a:schemeClr val="bg1">
                    <a:lumMod val="75000"/>
                  </a:schemeClr>
                </a:solidFill>
              </a:rPr>
              <a:t>T/F; present at initial</a:t>
            </a:r>
          </a:p>
          <a:p>
            <a:pPr lvl="1"/>
            <a:r>
              <a:rPr lang="en-US" dirty="0">
                <a:solidFill>
                  <a:schemeClr val="bg1">
                    <a:lumMod val="75000"/>
                  </a:schemeClr>
                </a:solidFill>
              </a:rPr>
              <a:t>Density</a:t>
            </a:r>
          </a:p>
          <a:p>
            <a:pPr lvl="2"/>
            <a:r>
              <a:rPr lang="en-US" dirty="0">
                <a:solidFill>
                  <a:schemeClr val="bg1">
                    <a:lumMod val="75000"/>
                  </a:schemeClr>
                </a:solidFill>
              </a:rPr>
              <a:t>Subplot basal area at initial</a:t>
            </a:r>
          </a:p>
          <a:p>
            <a:pPr lvl="1"/>
            <a:r>
              <a:rPr lang="en-US" dirty="0">
                <a:solidFill>
                  <a:schemeClr val="bg1">
                    <a:lumMod val="75000"/>
                  </a:schemeClr>
                </a:solidFill>
              </a:rPr>
              <a:t>Drought</a:t>
            </a:r>
          </a:p>
          <a:p>
            <a:pPr lvl="2"/>
            <a:r>
              <a:rPr lang="en-US" dirty="0">
                <a:solidFill>
                  <a:schemeClr val="bg1">
                    <a:lumMod val="75000"/>
                  </a:schemeClr>
                </a:solidFill>
              </a:rPr>
              <a:t>90</a:t>
            </a:r>
            <a:r>
              <a:rPr lang="en-US" baseline="30000" dirty="0">
                <a:solidFill>
                  <a:schemeClr val="bg1">
                    <a:lumMod val="75000"/>
                  </a:schemeClr>
                </a:solidFill>
              </a:rPr>
              <a:t>th</a:t>
            </a:r>
            <a:r>
              <a:rPr lang="en-US" dirty="0">
                <a:solidFill>
                  <a:schemeClr val="bg1">
                    <a:lumMod val="75000"/>
                  </a:schemeClr>
                </a:solidFill>
              </a:rPr>
              <a:t> percentile CWD departure between initial and remeasurement</a:t>
            </a:r>
          </a:p>
          <a:p>
            <a:pPr lvl="1"/>
            <a:r>
              <a:rPr lang="en-US" dirty="0">
                <a:solidFill>
                  <a:schemeClr val="bg1">
                    <a:lumMod val="75000"/>
                  </a:schemeClr>
                </a:solidFill>
              </a:rPr>
              <a:t>Site dryness</a:t>
            </a:r>
          </a:p>
          <a:p>
            <a:pPr lvl="2"/>
            <a:r>
              <a:rPr lang="en-US" dirty="0">
                <a:solidFill>
                  <a:schemeClr val="bg1">
                    <a:lumMod val="75000"/>
                  </a:schemeClr>
                </a:solidFill>
              </a:rPr>
              <a:t>Mean CWD from 2000-2020</a:t>
            </a:r>
          </a:p>
          <a:p>
            <a:pPr lvl="1"/>
            <a:r>
              <a:rPr lang="en-US" dirty="0">
                <a:solidFill>
                  <a:schemeClr val="bg1">
                    <a:lumMod val="75000"/>
                  </a:schemeClr>
                </a:solidFill>
              </a:rPr>
              <a:t>All 2-way interactions with size</a:t>
            </a:r>
          </a:p>
        </p:txBody>
      </p:sp>
      <p:pic>
        <p:nvPicPr>
          <p:cNvPr id="6" name="Content Placeholder 5" descr="Chart&#10;&#10;Description automatically generated">
            <a:extLst>
              <a:ext uri="{FF2B5EF4-FFF2-40B4-BE49-F238E27FC236}">
                <a16:creationId xmlns:a16="http://schemas.microsoft.com/office/drawing/2014/main" id="{1DD13BAE-C6D5-4564-8389-7B6BABCA0B5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8468" y="1846263"/>
            <a:ext cx="4916664" cy="4022725"/>
          </a:xfrm>
        </p:spPr>
      </p:pic>
    </p:spTree>
    <p:extLst>
      <p:ext uri="{BB962C8B-B14F-4D97-AF65-F5344CB8AC3E}">
        <p14:creationId xmlns:p14="http://schemas.microsoft.com/office/powerpoint/2010/main" val="1911260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C3A7-C0A3-4DD3-A37A-DF1E8DB4AEF5}"/>
              </a:ext>
            </a:extLst>
          </p:cNvPr>
          <p:cNvSpPr>
            <a:spLocks noGrp="1"/>
          </p:cNvSpPr>
          <p:nvPr>
            <p:ph type="title"/>
          </p:nvPr>
        </p:nvSpPr>
        <p:spPr/>
        <p:txBody>
          <a:bodyPr/>
          <a:lstStyle/>
          <a:p>
            <a:r>
              <a:rPr lang="en-US" dirty="0"/>
              <a:t>Data II</a:t>
            </a:r>
          </a:p>
        </p:txBody>
      </p:sp>
      <p:sp>
        <p:nvSpPr>
          <p:cNvPr id="3" name="Content Placeholder 2">
            <a:extLst>
              <a:ext uri="{FF2B5EF4-FFF2-40B4-BE49-F238E27FC236}">
                <a16:creationId xmlns:a16="http://schemas.microsoft.com/office/drawing/2014/main" id="{B27B0612-E8CC-4F1E-B97C-A668FB496E8F}"/>
              </a:ext>
            </a:extLst>
          </p:cNvPr>
          <p:cNvSpPr>
            <a:spLocks noGrp="1"/>
          </p:cNvSpPr>
          <p:nvPr>
            <p:ph sz="half" idx="1"/>
          </p:nvPr>
        </p:nvSpPr>
        <p:spPr/>
        <p:txBody>
          <a:bodyPr>
            <a:normAutofit fontScale="92500" lnSpcReduction="10000"/>
          </a:bodyPr>
          <a:lstStyle/>
          <a:p>
            <a:r>
              <a:rPr lang="en-US" dirty="0"/>
              <a:t>Explanatory variables</a:t>
            </a:r>
          </a:p>
          <a:p>
            <a:pPr lvl="1"/>
            <a:r>
              <a:rPr lang="en-US" dirty="0">
                <a:solidFill>
                  <a:schemeClr val="bg1">
                    <a:lumMod val="75000"/>
                  </a:schemeClr>
                </a:solidFill>
              </a:rPr>
              <a:t>Size</a:t>
            </a:r>
          </a:p>
          <a:p>
            <a:pPr lvl="2"/>
            <a:r>
              <a:rPr lang="en-US" dirty="0">
                <a:solidFill>
                  <a:schemeClr val="bg1">
                    <a:lumMod val="75000"/>
                  </a:schemeClr>
                </a:solidFill>
              </a:rPr>
              <a:t>DBH at initial census</a:t>
            </a:r>
          </a:p>
          <a:p>
            <a:pPr lvl="1"/>
            <a:r>
              <a:rPr lang="en-US" dirty="0">
                <a:solidFill>
                  <a:schemeClr val="bg1">
                    <a:lumMod val="75000"/>
                  </a:schemeClr>
                </a:solidFill>
              </a:rPr>
              <a:t>Fire </a:t>
            </a:r>
          </a:p>
          <a:p>
            <a:pPr lvl="2"/>
            <a:r>
              <a:rPr lang="en-US" dirty="0">
                <a:solidFill>
                  <a:schemeClr val="bg1">
                    <a:lumMod val="75000"/>
                  </a:schemeClr>
                </a:solidFill>
              </a:rPr>
              <a:t>T/F; between initial and remeasurement</a:t>
            </a:r>
          </a:p>
          <a:p>
            <a:pPr lvl="1"/>
            <a:r>
              <a:rPr lang="en-US" b="1" dirty="0"/>
              <a:t>WPBR</a:t>
            </a:r>
          </a:p>
          <a:p>
            <a:pPr lvl="2"/>
            <a:r>
              <a:rPr lang="en-US" b="1" dirty="0"/>
              <a:t>T/F; present at initial</a:t>
            </a:r>
          </a:p>
          <a:p>
            <a:pPr lvl="1"/>
            <a:r>
              <a:rPr lang="en-US" dirty="0">
                <a:solidFill>
                  <a:schemeClr val="bg1">
                    <a:lumMod val="75000"/>
                  </a:schemeClr>
                </a:solidFill>
              </a:rPr>
              <a:t>Density</a:t>
            </a:r>
          </a:p>
          <a:p>
            <a:pPr lvl="2"/>
            <a:r>
              <a:rPr lang="en-US" dirty="0">
                <a:solidFill>
                  <a:schemeClr val="bg1">
                    <a:lumMod val="75000"/>
                  </a:schemeClr>
                </a:solidFill>
              </a:rPr>
              <a:t>Subplot basal area at initial</a:t>
            </a:r>
          </a:p>
          <a:p>
            <a:pPr lvl="1"/>
            <a:r>
              <a:rPr lang="en-US" dirty="0">
                <a:solidFill>
                  <a:schemeClr val="bg1">
                    <a:lumMod val="75000"/>
                  </a:schemeClr>
                </a:solidFill>
              </a:rPr>
              <a:t>Drought</a:t>
            </a:r>
          </a:p>
          <a:p>
            <a:pPr lvl="2"/>
            <a:r>
              <a:rPr lang="en-US" dirty="0">
                <a:solidFill>
                  <a:schemeClr val="bg1">
                    <a:lumMod val="75000"/>
                  </a:schemeClr>
                </a:solidFill>
              </a:rPr>
              <a:t>90</a:t>
            </a:r>
            <a:r>
              <a:rPr lang="en-US" baseline="30000" dirty="0">
                <a:solidFill>
                  <a:schemeClr val="bg1">
                    <a:lumMod val="75000"/>
                  </a:schemeClr>
                </a:solidFill>
              </a:rPr>
              <a:t>th</a:t>
            </a:r>
            <a:r>
              <a:rPr lang="en-US" dirty="0">
                <a:solidFill>
                  <a:schemeClr val="bg1">
                    <a:lumMod val="75000"/>
                  </a:schemeClr>
                </a:solidFill>
              </a:rPr>
              <a:t> percentile CWD departure between initial and remeasurement</a:t>
            </a:r>
          </a:p>
          <a:p>
            <a:pPr lvl="1"/>
            <a:r>
              <a:rPr lang="en-US" dirty="0">
                <a:solidFill>
                  <a:schemeClr val="bg1">
                    <a:lumMod val="75000"/>
                  </a:schemeClr>
                </a:solidFill>
              </a:rPr>
              <a:t>Site dryness</a:t>
            </a:r>
          </a:p>
          <a:p>
            <a:pPr lvl="2"/>
            <a:r>
              <a:rPr lang="en-US" dirty="0">
                <a:solidFill>
                  <a:schemeClr val="bg1">
                    <a:lumMod val="75000"/>
                  </a:schemeClr>
                </a:solidFill>
              </a:rPr>
              <a:t>Mean CWD from 2000-2020</a:t>
            </a:r>
          </a:p>
          <a:p>
            <a:pPr lvl="1"/>
            <a:r>
              <a:rPr lang="en-US" dirty="0">
                <a:solidFill>
                  <a:schemeClr val="bg1">
                    <a:lumMod val="75000"/>
                  </a:schemeClr>
                </a:solidFill>
              </a:rPr>
              <a:t>All 2-way interactions with size</a:t>
            </a:r>
          </a:p>
        </p:txBody>
      </p:sp>
      <p:pic>
        <p:nvPicPr>
          <p:cNvPr id="6" name="Content Placeholder 5" descr="Chart&#10;&#10;Description automatically generated">
            <a:extLst>
              <a:ext uri="{FF2B5EF4-FFF2-40B4-BE49-F238E27FC236}">
                <a16:creationId xmlns:a16="http://schemas.microsoft.com/office/drawing/2014/main" id="{0193A1EA-A18C-40E9-8F5D-F9FE1581784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8468" y="1846263"/>
            <a:ext cx="4916664" cy="4022725"/>
          </a:xfrm>
        </p:spPr>
      </p:pic>
    </p:spTree>
    <p:extLst>
      <p:ext uri="{BB962C8B-B14F-4D97-AF65-F5344CB8AC3E}">
        <p14:creationId xmlns:p14="http://schemas.microsoft.com/office/powerpoint/2010/main" val="3831533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C3A7-C0A3-4DD3-A37A-DF1E8DB4AEF5}"/>
              </a:ext>
            </a:extLst>
          </p:cNvPr>
          <p:cNvSpPr>
            <a:spLocks noGrp="1"/>
          </p:cNvSpPr>
          <p:nvPr>
            <p:ph type="title"/>
          </p:nvPr>
        </p:nvSpPr>
        <p:spPr/>
        <p:txBody>
          <a:bodyPr/>
          <a:lstStyle/>
          <a:p>
            <a:r>
              <a:rPr lang="en-US" dirty="0"/>
              <a:t>Data II</a:t>
            </a:r>
          </a:p>
        </p:txBody>
      </p:sp>
      <p:sp>
        <p:nvSpPr>
          <p:cNvPr id="3" name="Content Placeholder 2">
            <a:extLst>
              <a:ext uri="{FF2B5EF4-FFF2-40B4-BE49-F238E27FC236}">
                <a16:creationId xmlns:a16="http://schemas.microsoft.com/office/drawing/2014/main" id="{B27B0612-E8CC-4F1E-B97C-A668FB496E8F}"/>
              </a:ext>
            </a:extLst>
          </p:cNvPr>
          <p:cNvSpPr>
            <a:spLocks noGrp="1"/>
          </p:cNvSpPr>
          <p:nvPr>
            <p:ph sz="half" idx="1"/>
          </p:nvPr>
        </p:nvSpPr>
        <p:spPr/>
        <p:txBody>
          <a:bodyPr>
            <a:normAutofit fontScale="92500" lnSpcReduction="10000"/>
          </a:bodyPr>
          <a:lstStyle/>
          <a:p>
            <a:r>
              <a:rPr lang="en-US" dirty="0"/>
              <a:t>Explanatory variables</a:t>
            </a:r>
          </a:p>
          <a:p>
            <a:pPr lvl="1"/>
            <a:r>
              <a:rPr lang="en-US" dirty="0">
                <a:solidFill>
                  <a:schemeClr val="bg1">
                    <a:lumMod val="75000"/>
                  </a:schemeClr>
                </a:solidFill>
              </a:rPr>
              <a:t>Size</a:t>
            </a:r>
          </a:p>
          <a:p>
            <a:pPr lvl="2"/>
            <a:r>
              <a:rPr lang="en-US" dirty="0">
                <a:solidFill>
                  <a:schemeClr val="bg1">
                    <a:lumMod val="75000"/>
                  </a:schemeClr>
                </a:solidFill>
              </a:rPr>
              <a:t>DBH at initial census</a:t>
            </a:r>
          </a:p>
          <a:p>
            <a:pPr lvl="1"/>
            <a:r>
              <a:rPr lang="en-US" dirty="0">
                <a:solidFill>
                  <a:schemeClr val="bg1">
                    <a:lumMod val="75000"/>
                  </a:schemeClr>
                </a:solidFill>
              </a:rPr>
              <a:t>Fire </a:t>
            </a:r>
          </a:p>
          <a:p>
            <a:pPr lvl="2"/>
            <a:r>
              <a:rPr lang="en-US" dirty="0">
                <a:solidFill>
                  <a:schemeClr val="bg1">
                    <a:lumMod val="75000"/>
                  </a:schemeClr>
                </a:solidFill>
              </a:rPr>
              <a:t>T/F; between initial and remeasurement</a:t>
            </a:r>
          </a:p>
          <a:p>
            <a:pPr lvl="1"/>
            <a:r>
              <a:rPr lang="en-US" dirty="0">
                <a:solidFill>
                  <a:schemeClr val="bg1">
                    <a:lumMod val="75000"/>
                  </a:schemeClr>
                </a:solidFill>
              </a:rPr>
              <a:t>WPBR</a:t>
            </a:r>
          </a:p>
          <a:p>
            <a:pPr lvl="2"/>
            <a:r>
              <a:rPr lang="en-US" dirty="0">
                <a:solidFill>
                  <a:schemeClr val="bg1">
                    <a:lumMod val="75000"/>
                  </a:schemeClr>
                </a:solidFill>
              </a:rPr>
              <a:t>T/F; present at initial</a:t>
            </a:r>
          </a:p>
          <a:p>
            <a:pPr lvl="1"/>
            <a:r>
              <a:rPr lang="en-US" b="1" dirty="0"/>
              <a:t>Density</a:t>
            </a:r>
          </a:p>
          <a:p>
            <a:pPr lvl="2"/>
            <a:r>
              <a:rPr lang="en-US" b="1" dirty="0"/>
              <a:t>Subplot basal area at initial</a:t>
            </a:r>
          </a:p>
          <a:p>
            <a:pPr lvl="1"/>
            <a:r>
              <a:rPr lang="en-US" dirty="0">
                <a:solidFill>
                  <a:schemeClr val="bg1">
                    <a:lumMod val="75000"/>
                  </a:schemeClr>
                </a:solidFill>
              </a:rPr>
              <a:t>Drought</a:t>
            </a:r>
          </a:p>
          <a:p>
            <a:pPr lvl="2"/>
            <a:r>
              <a:rPr lang="en-US" dirty="0">
                <a:solidFill>
                  <a:schemeClr val="bg1">
                    <a:lumMod val="75000"/>
                  </a:schemeClr>
                </a:solidFill>
              </a:rPr>
              <a:t>90</a:t>
            </a:r>
            <a:r>
              <a:rPr lang="en-US" baseline="30000" dirty="0">
                <a:solidFill>
                  <a:schemeClr val="bg1">
                    <a:lumMod val="75000"/>
                  </a:schemeClr>
                </a:solidFill>
              </a:rPr>
              <a:t>th</a:t>
            </a:r>
            <a:r>
              <a:rPr lang="en-US" dirty="0">
                <a:solidFill>
                  <a:schemeClr val="bg1">
                    <a:lumMod val="75000"/>
                  </a:schemeClr>
                </a:solidFill>
              </a:rPr>
              <a:t> percentile CWD departure between initial and remeasurement</a:t>
            </a:r>
          </a:p>
          <a:p>
            <a:pPr lvl="1"/>
            <a:r>
              <a:rPr lang="en-US" dirty="0">
                <a:solidFill>
                  <a:schemeClr val="bg1">
                    <a:lumMod val="75000"/>
                  </a:schemeClr>
                </a:solidFill>
              </a:rPr>
              <a:t>Site dryness</a:t>
            </a:r>
          </a:p>
          <a:p>
            <a:pPr lvl="2"/>
            <a:r>
              <a:rPr lang="en-US" dirty="0">
                <a:solidFill>
                  <a:schemeClr val="bg1">
                    <a:lumMod val="75000"/>
                  </a:schemeClr>
                </a:solidFill>
              </a:rPr>
              <a:t>Mean CWD from 2000-2020</a:t>
            </a:r>
          </a:p>
          <a:p>
            <a:pPr lvl="1"/>
            <a:r>
              <a:rPr lang="en-US" dirty="0">
                <a:solidFill>
                  <a:schemeClr val="bg1">
                    <a:lumMod val="75000"/>
                  </a:schemeClr>
                </a:solidFill>
              </a:rPr>
              <a:t>All 2-way interactions with size</a:t>
            </a:r>
          </a:p>
        </p:txBody>
      </p:sp>
      <p:pic>
        <p:nvPicPr>
          <p:cNvPr id="6" name="Content Placeholder 5" descr="Chart&#10;&#10;Description automatically generated">
            <a:extLst>
              <a:ext uri="{FF2B5EF4-FFF2-40B4-BE49-F238E27FC236}">
                <a16:creationId xmlns:a16="http://schemas.microsoft.com/office/drawing/2014/main" id="{DBA6F408-23D0-461F-9E72-B5B873A149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8468" y="1846263"/>
            <a:ext cx="4916664" cy="4022725"/>
          </a:xfrm>
        </p:spPr>
      </p:pic>
    </p:spTree>
    <p:extLst>
      <p:ext uri="{BB962C8B-B14F-4D97-AF65-F5344CB8AC3E}">
        <p14:creationId xmlns:p14="http://schemas.microsoft.com/office/powerpoint/2010/main" val="2562107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C3A7-C0A3-4DD3-A37A-DF1E8DB4AEF5}"/>
              </a:ext>
            </a:extLst>
          </p:cNvPr>
          <p:cNvSpPr>
            <a:spLocks noGrp="1"/>
          </p:cNvSpPr>
          <p:nvPr>
            <p:ph type="title"/>
          </p:nvPr>
        </p:nvSpPr>
        <p:spPr/>
        <p:txBody>
          <a:bodyPr/>
          <a:lstStyle/>
          <a:p>
            <a:r>
              <a:rPr lang="en-US" dirty="0"/>
              <a:t>Data II</a:t>
            </a:r>
          </a:p>
        </p:txBody>
      </p:sp>
      <p:sp>
        <p:nvSpPr>
          <p:cNvPr id="3" name="Content Placeholder 2">
            <a:extLst>
              <a:ext uri="{FF2B5EF4-FFF2-40B4-BE49-F238E27FC236}">
                <a16:creationId xmlns:a16="http://schemas.microsoft.com/office/drawing/2014/main" id="{B27B0612-E8CC-4F1E-B97C-A668FB496E8F}"/>
              </a:ext>
            </a:extLst>
          </p:cNvPr>
          <p:cNvSpPr>
            <a:spLocks noGrp="1"/>
          </p:cNvSpPr>
          <p:nvPr>
            <p:ph sz="half" idx="1"/>
          </p:nvPr>
        </p:nvSpPr>
        <p:spPr/>
        <p:txBody>
          <a:bodyPr>
            <a:normAutofit fontScale="92500" lnSpcReduction="10000"/>
          </a:bodyPr>
          <a:lstStyle/>
          <a:p>
            <a:r>
              <a:rPr lang="en-US" dirty="0"/>
              <a:t>Explanatory variables</a:t>
            </a:r>
          </a:p>
          <a:p>
            <a:pPr lvl="1"/>
            <a:r>
              <a:rPr lang="en-US" dirty="0">
                <a:solidFill>
                  <a:schemeClr val="bg1">
                    <a:lumMod val="75000"/>
                  </a:schemeClr>
                </a:solidFill>
              </a:rPr>
              <a:t>Size</a:t>
            </a:r>
          </a:p>
          <a:p>
            <a:pPr lvl="2"/>
            <a:r>
              <a:rPr lang="en-US" dirty="0">
                <a:solidFill>
                  <a:schemeClr val="bg1">
                    <a:lumMod val="75000"/>
                  </a:schemeClr>
                </a:solidFill>
              </a:rPr>
              <a:t>DBH at initial census</a:t>
            </a:r>
          </a:p>
          <a:p>
            <a:pPr lvl="1"/>
            <a:r>
              <a:rPr lang="en-US" dirty="0">
                <a:solidFill>
                  <a:schemeClr val="bg1">
                    <a:lumMod val="75000"/>
                  </a:schemeClr>
                </a:solidFill>
              </a:rPr>
              <a:t>Fire </a:t>
            </a:r>
          </a:p>
          <a:p>
            <a:pPr lvl="2"/>
            <a:r>
              <a:rPr lang="en-US" dirty="0">
                <a:solidFill>
                  <a:schemeClr val="bg1">
                    <a:lumMod val="75000"/>
                  </a:schemeClr>
                </a:solidFill>
              </a:rPr>
              <a:t>T/F; between initial and remeasurement</a:t>
            </a:r>
          </a:p>
          <a:p>
            <a:pPr lvl="1"/>
            <a:r>
              <a:rPr lang="en-US" dirty="0">
                <a:solidFill>
                  <a:schemeClr val="bg1">
                    <a:lumMod val="75000"/>
                  </a:schemeClr>
                </a:solidFill>
              </a:rPr>
              <a:t>WPBR</a:t>
            </a:r>
          </a:p>
          <a:p>
            <a:pPr lvl="2"/>
            <a:r>
              <a:rPr lang="en-US" dirty="0">
                <a:solidFill>
                  <a:schemeClr val="bg1">
                    <a:lumMod val="75000"/>
                  </a:schemeClr>
                </a:solidFill>
              </a:rPr>
              <a:t>T/F; present at initial</a:t>
            </a:r>
          </a:p>
          <a:p>
            <a:pPr lvl="1"/>
            <a:r>
              <a:rPr lang="en-US" dirty="0">
                <a:solidFill>
                  <a:schemeClr val="bg1">
                    <a:lumMod val="75000"/>
                  </a:schemeClr>
                </a:solidFill>
              </a:rPr>
              <a:t>Density</a:t>
            </a:r>
          </a:p>
          <a:p>
            <a:pPr lvl="2"/>
            <a:r>
              <a:rPr lang="en-US" dirty="0">
                <a:solidFill>
                  <a:schemeClr val="bg1">
                    <a:lumMod val="75000"/>
                  </a:schemeClr>
                </a:solidFill>
              </a:rPr>
              <a:t>Subplot basal area at initial</a:t>
            </a:r>
          </a:p>
          <a:p>
            <a:pPr lvl="1"/>
            <a:r>
              <a:rPr lang="en-US" b="1" dirty="0"/>
              <a:t>Drought</a:t>
            </a:r>
          </a:p>
          <a:p>
            <a:pPr lvl="2"/>
            <a:r>
              <a:rPr lang="en-US" b="1" dirty="0"/>
              <a:t>90</a:t>
            </a:r>
            <a:r>
              <a:rPr lang="en-US" b="1" baseline="30000" dirty="0"/>
              <a:t>th</a:t>
            </a:r>
            <a:r>
              <a:rPr lang="en-US" b="1" dirty="0"/>
              <a:t> percentile CWD departure between initial and remeasurement</a:t>
            </a:r>
          </a:p>
          <a:p>
            <a:pPr lvl="1"/>
            <a:r>
              <a:rPr lang="en-US" dirty="0">
                <a:solidFill>
                  <a:schemeClr val="bg1">
                    <a:lumMod val="75000"/>
                  </a:schemeClr>
                </a:solidFill>
              </a:rPr>
              <a:t>Site dryness</a:t>
            </a:r>
          </a:p>
          <a:p>
            <a:pPr lvl="2"/>
            <a:r>
              <a:rPr lang="en-US" dirty="0">
                <a:solidFill>
                  <a:schemeClr val="bg1">
                    <a:lumMod val="75000"/>
                  </a:schemeClr>
                </a:solidFill>
              </a:rPr>
              <a:t>Mean CWD from 2000-2020</a:t>
            </a:r>
          </a:p>
          <a:p>
            <a:pPr lvl="1"/>
            <a:r>
              <a:rPr lang="en-US" dirty="0">
                <a:solidFill>
                  <a:schemeClr val="bg1">
                    <a:lumMod val="75000"/>
                  </a:schemeClr>
                </a:solidFill>
              </a:rPr>
              <a:t>All 2-way interactions with size</a:t>
            </a:r>
          </a:p>
        </p:txBody>
      </p:sp>
      <p:pic>
        <p:nvPicPr>
          <p:cNvPr id="6" name="Content Placeholder 5" descr="Chart&#10;&#10;Description automatically generated">
            <a:extLst>
              <a:ext uri="{FF2B5EF4-FFF2-40B4-BE49-F238E27FC236}">
                <a16:creationId xmlns:a16="http://schemas.microsoft.com/office/drawing/2014/main" id="{E0A3D41C-9213-441A-8F0B-6AFDA6671F0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8468" y="1846263"/>
            <a:ext cx="4916664" cy="4022725"/>
          </a:xfrm>
        </p:spPr>
      </p:pic>
    </p:spTree>
    <p:extLst>
      <p:ext uri="{BB962C8B-B14F-4D97-AF65-F5344CB8AC3E}">
        <p14:creationId xmlns:p14="http://schemas.microsoft.com/office/powerpoint/2010/main" val="796402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C3A7-C0A3-4DD3-A37A-DF1E8DB4AEF5}"/>
              </a:ext>
            </a:extLst>
          </p:cNvPr>
          <p:cNvSpPr>
            <a:spLocks noGrp="1"/>
          </p:cNvSpPr>
          <p:nvPr>
            <p:ph type="title"/>
          </p:nvPr>
        </p:nvSpPr>
        <p:spPr/>
        <p:txBody>
          <a:bodyPr/>
          <a:lstStyle/>
          <a:p>
            <a:r>
              <a:rPr lang="en-US" dirty="0"/>
              <a:t>Data II</a:t>
            </a:r>
          </a:p>
        </p:txBody>
      </p:sp>
      <p:sp>
        <p:nvSpPr>
          <p:cNvPr id="3" name="Content Placeholder 2">
            <a:extLst>
              <a:ext uri="{FF2B5EF4-FFF2-40B4-BE49-F238E27FC236}">
                <a16:creationId xmlns:a16="http://schemas.microsoft.com/office/drawing/2014/main" id="{B27B0612-E8CC-4F1E-B97C-A668FB496E8F}"/>
              </a:ext>
            </a:extLst>
          </p:cNvPr>
          <p:cNvSpPr>
            <a:spLocks noGrp="1"/>
          </p:cNvSpPr>
          <p:nvPr>
            <p:ph sz="half" idx="1"/>
          </p:nvPr>
        </p:nvSpPr>
        <p:spPr/>
        <p:txBody>
          <a:bodyPr>
            <a:normAutofit fontScale="92500" lnSpcReduction="10000"/>
          </a:bodyPr>
          <a:lstStyle/>
          <a:p>
            <a:r>
              <a:rPr lang="en-US" dirty="0"/>
              <a:t>Explanatory variables</a:t>
            </a:r>
          </a:p>
          <a:p>
            <a:pPr lvl="1"/>
            <a:r>
              <a:rPr lang="en-US" dirty="0">
                <a:solidFill>
                  <a:schemeClr val="bg1">
                    <a:lumMod val="75000"/>
                  </a:schemeClr>
                </a:solidFill>
              </a:rPr>
              <a:t>Size</a:t>
            </a:r>
          </a:p>
          <a:p>
            <a:pPr lvl="2"/>
            <a:r>
              <a:rPr lang="en-US" dirty="0">
                <a:solidFill>
                  <a:schemeClr val="bg1">
                    <a:lumMod val="75000"/>
                  </a:schemeClr>
                </a:solidFill>
              </a:rPr>
              <a:t>DBH at initial census</a:t>
            </a:r>
          </a:p>
          <a:p>
            <a:pPr lvl="1"/>
            <a:r>
              <a:rPr lang="en-US" dirty="0">
                <a:solidFill>
                  <a:schemeClr val="bg1">
                    <a:lumMod val="75000"/>
                  </a:schemeClr>
                </a:solidFill>
              </a:rPr>
              <a:t>Fire </a:t>
            </a:r>
          </a:p>
          <a:p>
            <a:pPr lvl="2"/>
            <a:r>
              <a:rPr lang="en-US" dirty="0">
                <a:solidFill>
                  <a:schemeClr val="bg1">
                    <a:lumMod val="75000"/>
                  </a:schemeClr>
                </a:solidFill>
              </a:rPr>
              <a:t>T/F; between initial and remeasurement</a:t>
            </a:r>
          </a:p>
          <a:p>
            <a:pPr lvl="1"/>
            <a:r>
              <a:rPr lang="en-US" dirty="0">
                <a:solidFill>
                  <a:schemeClr val="bg1">
                    <a:lumMod val="75000"/>
                  </a:schemeClr>
                </a:solidFill>
              </a:rPr>
              <a:t>WPBR</a:t>
            </a:r>
          </a:p>
          <a:p>
            <a:pPr lvl="2"/>
            <a:r>
              <a:rPr lang="en-US" dirty="0">
                <a:solidFill>
                  <a:schemeClr val="bg1">
                    <a:lumMod val="75000"/>
                  </a:schemeClr>
                </a:solidFill>
              </a:rPr>
              <a:t>T/F; present at initial</a:t>
            </a:r>
          </a:p>
          <a:p>
            <a:pPr lvl="1"/>
            <a:r>
              <a:rPr lang="en-US" dirty="0">
                <a:solidFill>
                  <a:schemeClr val="bg1">
                    <a:lumMod val="75000"/>
                  </a:schemeClr>
                </a:solidFill>
              </a:rPr>
              <a:t>Density</a:t>
            </a:r>
          </a:p>
          <a:p>
            <a:pPr lvl="2"/>
            <a:r>
              <a:rPr lang="en-US" dirty="0">
                <a:solidFill>
                  <a:schemeClr val="bg1">
                    <a:lumMod val="75000"/>
                  </a:schemeClr>
                </a:solidFill>
              </a:rPr>
              <a:t>Subplot basal area at initial</a:t>
            </a:r>
          </a:p>
          <a:p>
            <a:pPr lvl="1"/>
            <a:r>
              <a:rPr lang="en-US" dirty="0">
                <a:solidFill>
                  <a:schemeClr val="bg1">
                    <a:lumMod val="75000"/>
                  </a:schemeClr>
                </a:solidFill>
              </a:rPr>
              <a:t>Drought</a:t>
            </a:r>
          </a:p>
          <a:p>
            <a:pPr lvl="2"/>
            <a:r>
              <a:rPr lang="en-US" dirty="0">
                <a:solidFill>
                  <a:schemeClr val="bg1">
                    <a:lumMod val="75000"/>
                  </a:schemeClr>
                </a:solidFill>
              </a:rPr>
              <a:t>90</a:t>
            </a:r>
            <a:r>
              <a:rPr lang="en-US" baseline="30000" dirty="0">
                <a:solidFill>
                  <a:schemeClr val="bg1">
                    <a:lumMod val="75000"/>
                  </a:schemeClr>
                </a:solidFill>
              </a:rPr>
              <a:t>th</a:t>
            </a:r>
            <a:r>
              <a:rPr lang="en-US" dirty="0">
                <a:solidFill>
                  <a:schemeClr val="bg1">
                    <a:lumMod val="75000"/>
                  </a:schemeClr>
                </a:solidFill>
              </a:rPr>
              <a:t> percentile CWD departure between initial and remeasurement</a:t>
            </a:r>
          </a:p>
          <a:p>
            <a:pPr lvl="1"/>
            <a:r>
              <a:rPr lang="en-US" b="1" dirty="0"/>
              <a:t>Site dryness</a:t>
            </a:r>
          </a:p>
          <a:p>
            <a:pPr lvl="2"/>
            <a:r>
              <a:rPr lang="en-US" b="1" dirty="0"/>
              <a:t>Mean CWD from 2000-2020</a:t>
            </a:r>
          </a:p>
          <a:p>
            <a:pPr lvl="1"/>
            <a:r>
              <a:rPr lang="en-US" dirty="0">
                <a:solidFill>
                  <a:schemeClr val="bg1">
                    <a:lumMod val="75000"/>
                  </a:schemeClr>
                </a:solidFill>
              </a:rPr>
              <a:t>All 2-way interactions with size</a:t>
            </a:r>
          </a:p>
        </p:txBody>
      </p:sp>
      <p:pic>
        <p:nvPicPr>
          <p:cNvPr id="6" name="Content Placeholder 5" descr="Chart&#10;&#10;Description automatically generated">
            <a:extLst>
              <a:ext uri="{FF2B5EF4-FFF2-40B4-BE49-F238E27FC236}">
                <a16:creationId xmlns:a16="http://schemas.microsoft.com/office/drawing/2014/main" id="{C644D37A-8DD7-4D18-B9C1-C0750D4EA65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8468" y="1846263"/>
            <a:ext cx="4916664" cy="4022725"/>
          </a:xfrm>
        </p:spPr>
      </p:pic>
    </p:spTree>
    <p:extLst>
      <p:ext uri="{BB962C8B-B14F-4D97-AF65-F5344CB8AC3E}">
        <p14:creationId xmlns:p14="http://schemas.microsoft.com/office/powerpoint/2010/main" val="1520630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C3A7-C0A3-4DD3-A37A-DF1E8DB4AEF5}"/>
              </a:ext>
            </a:extLst>
          </p:cNvPr>
          <p:cNvSpPr>
            <a:spLocks noGrp="1"/>
          </p:cNvSpPr>
          <p:nvPr>
            <p:ph type="title"/>
          </p:nvPr>
        </p:nvSpPr>
        <p:spPr/>
        <p:txBody>
          <a:bodyPr/>
          <a:lstStyle/>
          <a:p>
            <a:r>
              <a:rPr lang="en-US" dirty="0"/>
              <a:t>Data II</a:t>
            </a:r>
          </a:p>
        </p:txBody>
      </p:sp>
      <p:sp>
        <p:nvSpPr>
          <p:cNvPr id="3" name="Content Placeholder 2">
            <a:extLst>
              <a:ext uri="{FF2B5EF4-FFF2-40B4-BE49-F238E27FC236}">
                <a16:creationId xmlns:a16="http://schemas.microsoft.com/office/drawing/2014/main" id="{B27B0612-E8CC-4F1E-B97C-A668FB496E8F}"/>
              </a:ext>
            </a:extLst>
          </p:cNvPr>
          <p:cNvSpPr>
            <a:spLocks noGrp="1"/>
          </p:cNvSpPr>
          <p:nvPr>
            <p:ph sz="half" idx="1"/>
          </p:nvPr>
        </p:nvSpPr>
        <p:spPr/>
        <p:txBody>
          <a:bodyPr>
            <a:normAutofit fontScale="92500" lnSpcReduction="10000"/>
          </a:bodyPr>
          <a:lstStyle/>
          <a:p>
            <a:r>
              <a:rPr lang="en-US" dirty="0"/>
              <a:t>Explanatory variables</a:t>
            </a:r>
          </a:p>
          <a:p>
            <a:pPr lvl="1"/>
            <a:r>
              <a:rPr lang="en-US" dirty="0">
                <a:solidFill>
                  <a:schemeClr val="bg1">
                    <a:lumMod val="75000"/>
                  </a:schemeClr>
                </a:solidFill>
              </a:rPr>
              <a:t>Size</a:t>
            </a:r>
          </a:p>
          <a:p>
            <a:pPr lvl="2"/>
            <a:r>
              <a:rPr lang="en-US" dirty="0">
                <a:solidFill>
                  <a:schemeClr val="bg1">
                    <a:lumMod val="75000"/>
                  </a:schemeClr>
                </a:solidFill>
              </a:rPr>
              <a:t>DBH at initial census</a:t>
            </a:r>
          </a:p>
          <a:p>
            <a:pPr lvl="1"/>
            <a:r>
              <a:rPr lang="en-US" dirty="0">
                <a:solidFill>
                  <a:schemeClr val="bg1">
                    <a:lumMod val="75000"/>
                  </a:schemeClr>
                </a:solidFill>
              </a:rPr>
              <a:t>Fire </a:t>
            </a:r>
          </a:p>
          <a:p>
            <a:pPr lvl="2"/>
            <a:r>
              <a:rPr lang="en-US" dirty="0">
                <a:solidFill>
                  <a:schemeClr val="bg1">
                    <a:lumMod val="75000"/>
                  </a:schemeClr>
                </a:solidFill>
              </a:rPr>
              <a:t>T/F; between initial and remeasurement</a:t>
            </a:r>
          </a:p>
          <a:p>
            <a:pPr lvl="1"/>
            <a:r>
              <a:rPr lang="en-US" dirty="0">
                <a:solidFill>
                  <a:schemeClr val="bg1">
                    <a:lumMod val="75000"/>
                  </a:schemeClr>
                </a:solidFill>
              </a:rPr>
              <a:t>WPBR</a:t>
            </a:r>
          </a:p>
          <a:p>
            <a:pPr lvl="2"/>
            <a:r>
              <a:rPr lang="en-US" dirty="0">
                <a:solidFill>
                  <a:schemeClr val="bg1">
                    <a:lumMod val="75000"/>
                  </a:schemeClr>
                </a:solidFill>
              </a:rPr>
              <a:t>T/F; present at initial</a:t>
            </a:r>
          </a:p>
          <a:p>
            <a:pPr lvl="1"/>
            <a:r>
              <a:rPr lang="en-US" dirty="0">
                <a:solidFill>
                  <a:schemeClr val="bg1">
                    <a:lumMod val="75000"/>
                  </a:schemeClr>
                </a:solidFill>
              </a:rPr>
              <a:t>Density</a:t>
            </a:r>
          </a:p>
          <a:p>
            <a:pPr lvl="2"/>
            <a:r>
              <a:rPr lang="en-US" dirty="0">
                <a:solidFill>
                  <a:schemeClr val="bg1">
                    <a:lumMod val="75000"/>
                  </a:schemeClr>
                </a:solidFill>
              </a:rPr>
              <a:t>Subplot basal area at initial</a:t>
            </a:r>
          </a:p>
          <a:p>
            <a:pPr lvl="1"/>
            <a:r>
              <a:rPr lang="en-US" dirty="0">
                <a:solidFill>
                  <a:schemeClr val="bg1">
                    <a:lumMod val="75000"/>
                  </a:schemeClr>
                </a:solidFill>
              </a:rPr>
              <a:t>Drought</a:t>
            </a:r>
          </a:p>
          <a:p>
            <a:pPr lvl="2"/>
            <a:r>
              <a:rPr lang="en-US" dirty="0">
                <a:solidFill>
                  <a:schemeClr val="bg1">
                    <a:lumMod val="75000"/>
                  </a:schemeClr>
                </a:solidFill>
              </a:rPr>
              <a:t>90</a:t>
            </a:r>
            <a:r>
              <a:rPr lang="en-US" baseline="30000" dirty="0">
                <a:solidFill>
                  <a:schemeClr val="bg1">
                    <a:lumMod val="75000"/>
                  </a:schemeClr>
                </a:solidFill>
              </a:rPr>
              <a:t>th</a:t>
            </a:r>
            <a:r>
              <a:rPr lang="en-US" dirty="0">
                <a:solidFill>
                  <a:schemeClr val="bg1">
                    <a:lumMod val="75000"/>
                  </a:schemeClr>
                </a:solidFill>
              </a:rPr>
              <a:t> percentile CWD departure between initial and remeasurement</a:t>
            </a:r>
          </a:p>
          <a:p>
            <a:pPr lvl="1"/>
            <a:r>
              <a:rPr lang="en-US" dirty="0">
                <a:solidFill>
                  <a:schemeClr val="bg1">
                    <a:lumMod val="75000"/>
                  </a:schemeClr>
                </a:solidFill>
              </a:rPr>
              <a:t>Site dryness</a:t>
            </a:r>
          </a:p>
          <a:p>
            <a:pPr lvl="2"/>
            <a:r>
              <a:rPr lang="en-US" dirty="0">
                <a:solidFill>
                  <a:schemeClr val="bg1">
                    <a:lumMod val="75000"/>
                  </a:schemeClr>
                </a:solidFill>
              </a:rPr>
              <a:t>Mean CWD from 2000-2020</a:t>
            </a:r>
          </a:p>
          <a:p>
            <a:pPr lvl="1"/>
            <a:r>
              <a:rPr lang="en-US" b="1" dirty="0"/>
              <a:t>All 2-way interactions with size</a:t>
            </a:r>
          </a:p>
        </p:txBody>
      </p:sp>
      <p:pic>
        <p:nvPicPr>
          <p:cNvPr id="6" name="Content Placeholder 5" descr="Chart&#10;&#10;Description automatically generated">
            <a:extLst>
              <a:ext uri="{FF2B5EF4-FFF2-40B4-BE49-F238E27FC236}">
                <a16:creationId xmlns:a16="http://schemas.microsoft.com/office/drawing/2014/main" id="{C644D37A-8DD7-4D18-B9C1-C0750D4EA65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28468" y="1846263"/>
            <a:ext cx="4916664" cy="4022725"/>
          </a:xfrm>
        </p:spPr>
      </p:pic>
    </p:spTree>
    <p:extLst>
      <p:ext uri="{BB962C8B-B14F-4D97-AF65-F5344CB8AC3E}">
        <p14:creationId xmlns:p14="http://schemas.microsoft.com/office/powerpoint/2010/main" val="1329928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C3A7-C0A3-4DD3-A37A-DF1E8DB4AEF5}"/>
              </a:ext>
            </a:extLst>
          </p:cNvPr>
          <p:cNvSpPr>
            <a:spLocks noGrp="1"/>
          </p:cNvSpPr>
          <p:nvPr>
            <p:ph type="title"/>
          </p:nvPr>
        </p:nvSpPr>
        <p:spPr/>
        <p:txBody>
          <a:bodyPr/>
          <a:lstStyle/>
          <a:p>
            <a:r>
              <a:rPr lang="en-US" dirty="0"/>
              <a:t>Data II</a:t>
            </a:r>
          </a:p>
        </p:txBody>
      </p:sp>
      <p:sp>
        <p:nvSpPr>
          <p:cNvPr id="3" name="Content Placeholder 2">
            <a:extLst>
              <a:ext uri="{FF2B5EF4-FFF2-40B4-BE49-F238E27FC236}">
                <a16:creationId xmlns:a16="http://schemas.microsoft.com/office/drawing/2014/main" id="{B27B0612-E8CC-4F1E-B97C-A668FB496E8F}"/>
              </a:ext>
            </a:extLst>
          </p:cNvPr>
          <p:cNvSpPr>
            <a:spLocks noGrp="1"/>
          </p:cNvSpPr>
          <p:nvPr>
            <p:ph sz="half" idx="1"/>
          </p:nvPr>
        </p:nvSpPr>
        <p:spPr/>
        <p:txBody>
          <a:bodyPr>
            <a:normAutofit fontScale="92500" lnSpcReduction="10000"/>
          </a:bodyPr>
          <a:lstStyle/>
          <a:p>
            <a:r>
              <a:rPr lang="en-US" dirty="0">
                <a:solidFill>
                  <a:schemeClr val="bg1">
                    <a:lumMod val="75000"/>
                  </a:schemeClr>
                </a:solidFill>
              </a:rPr>
              <a:t>Explanatory variables</a:t>
            </a:r>
          </a:p>
          <a:p>
            <a:pPr lvl="1"/>
            <a:r>
              <a:rPr lang="en-US" dirty="0">
                <a:solidFill>
                  <a:schemeClr val="bg1">
                    <a:lumMod val="75000"/>
                  </a:schemeClr>
                </a:solidFill>
              </a:rPr>
              <a:t>Size</a:t>
            </a:r>
          </a:p>
          <a:p>
            <a:pPr lvl="2"/>
            <a:r>
              <a:rPr lang="en-US" dirty="0">
                <a:solidFill>
                  <a:schemeClr val="bg1">
                    <a:lumMod val="75000"/>
                  </a:schemeClr>
                </a:solidFill>
              </a:rPr>
              <a:t>DBH at initial census</a:t>
            </a:r>
          </a:p>
          <a:p>
            <a:pPr lvl="1"/>
            <a:r>
              <a:rPr lang="en-US" dirty="0">
                <a:solidFill>
                  <a:schemeClr val="bg1">
                    <a:lumMod val="75000"/>
                  </a:schemeClr>
                </a:solidFill>
              </a:rPr>
              <a:t>Fire </a:t>
            </a:r>
          </a:p>
          <a:p>
            <a:pPr lvl="2"/>
            <a:r>
              <a:rPr lang="en-US" dirty="0">
                <a:solidFill>
                  <a:schemeClr val="bg1">
                    <a:lumMod val="75000"/>
                  </a:schemeClr>
                </a:solidFill>
              </a:rPr>
              <a:t>T/F; between initial and remeasurement</a:t>
            </a:r>
          </a:p>
          <a:p>
            <a:pPr lvl="1"/>
            <a:r>
              <a:rPr lang="en-US" dirty="0">
                <a:solidFill>
                  <a:schemeClr val="bg1">
                    <a:lumMod val="75000"/>
                  </a:schemeClr>
                </a:solidFill>
              </a:rPr>
              <a:t>WPBR</a:t>
            </a:r>
          </a:p>
          <a:p>
            <a:pPr lvl="2"/>
            <a:r>
              <a:rPr lang="en-US" dirty="0">
                <a:solidFill>
                  <a:schemeClr val="bg1">
                    <a:lumMod val="75000"/>
                  </a:schemeClr>
                </a:solidFill>
              </a:rPr>
              <a:t>T/F; present at initial</a:t>
            </a:r>
          </a:p>
          <a:p>
            <a:pPr lvl="1"/>
            <a:r>
              <a:rPr lang="en-US" dirty="0">
                <a:solidFill>
                  <a:schemeClr val="bg1">
                    <a:lumMod val="75000"/>
                  </a:schemeClr>
                </a:solidFill>
              </a:rPr>
              <a:t>Density</a:t>
            </a:r>
          </a:p>
          <a:p>
            <a:pPr lvl="2"/>
            <a:r>
              <a:rPr lang="en-US" dirty="0">
                <a:solidFill>
                  <a:schemeClr val="bg1">
                    <a:lumMod val="75000"/>
                  </a:schemeClr>
                </a:solidFill>
              </a:rPr>
              <a:t>Subplot basal area at initial</a:t>
            </a:r>
          </a:p>
          <a:p>
            <a:pPr lvl="1"/>
            <a:r>
              <a:rPr lang="en-US" dirty="0">
                <a:solidFill>
                  <a:schemeClr val="bg1">
                    <a:lumMod val="75000"/>
                  </a:schemeClr>
                </a:solidFill>
              </a:rPr>
              <a:t>Drought</a:t>
            </a:r>
          </a:p>
          <a:p>
            <a:pPr lvl="2"/>
            <a:r>
              <a:rPr lang="en-US" dirty="0">
                <a:solidFill>
                  <a:schemeClr val="bg1">
                    <a:lumMod val="75000"/>
                  </a:schemeClr>
                </a:solidFill>
              </a:rPr>
              <a:t>90</a:t>
            </a:r>
            <a:r>
              <a:rPr lang="en-US" baseline="30000" dirty="0">
                <a:solidFill>
                  <a:schemeClr val="bg1">
                    <a:lumMod val="75000"/>
                  </a:schemeClr>
                </a:solidFill>
              </a:rPr>
              <a:t>th</a:t>
            </a:r>
            <a:r>
              <a:rPr lang="en-US" dirty="0">
                <a:solidFill>
                  <a:schemeClr val="bg1">
                    <a:lumMod val="75000"/>
                  </a:schemeClr>
                </a:solidFill>
              </a:rPr>
              <a:t> percentile CWD departure between initial and remeasurement</a:t>
            </a:r>
          </a:p>
          <a:p>
            <a:pPr lvl="1"/>
            <a:r>
              <a:rPr lang="en-US" dirty="0">
                <a:solidFill>
                  <a:schemeClr val="bg1">
                    <a:lumMod val="75000"/>
                  </a:schemeClr>
                </a:solidFill>
              </a:rPr>
              <a:t>Site dryness</a:t>
            </a:r>
          </a:p>
          <a:p>
            <a:pPr lvl="2"/>
            <a:r>
              <a:rPr lang="en-US" dirty="0">
                <a:solidFill>
                  <a:schemeClr val="bg1">
                    <a:lumMod val="75000"/>
                  </a:schemeClr>
                </a:solidFill>
              </a:rPr>
              <a:t>Mean CWD from 2000-2020</a:t>
            </a:r>
          </a:p>
          <a:p>
            <a:pPr lvl="1"/>
            <a:r>
              <a:rPr lang="en-US" dirty="0">
                <a:solidFill>
                  <a:schemeClr val="bg1">
                    <a:lumMod val="75000"/>
                  </a:schemeClr>
                </a:solidFill>
              </a:rPr>
              <a:t>All 2-way interactions with size</a:t>
            </a:r>
          </a:p>
        </p:txBody>
      </p:sp>
      <p:sp>
        <p:nvSpPr>
          <p:cNvPr id="4" name="Content Placeholder 3">
            <a:extLst>
              <a:ext uri="{FF2B5EF4-FFF2-40B4-BE49-F238E27FC236}">
                <a16:creationId xmlns:a16="http://schemas.microsoft.com/office/drawing/2014/main" id="{2F3D8F68-7240-4DB9-8290-B3A9662B0467}"/>
              </a:ext>
            </a:extLst>
          </p:cNvPr>
          <p:cNvSpPr>
            <a:spLocks noGrp="1"/>
          </p:cNvSpPr>
          <p:nvPr>
            <p:ph sz="half" idx="2"/>
          </p:nvPr>
        </p:nvSpPr>
        <p:spPr>
          <a:xfrm>
            <a:off x="6217920" y="1845735"/>
            <a:ext cx="4937760" cy="1679343"/>
          </a:xfrm>
        </p:spPr>
        <p:txBody>
          <a:bodyPr>
            <a:normAutofit fontScale="92500" lnSpcReduction="10000"/>
          </a:bodyPr>
          <a:lstStyle/>
          <a:p>
            <a:r>
              <a:rPr lang="en-US" dirty="0"/>
              <a:t>Response variables</a:t>
            </a:r>
          </a:p>
          <a:p>
            <a:pPr lvl="1"/>
            <a:r>
              <a:rPr lang="en-US" b="1" dirty="0"/>
              <a:t>Survival</a:t>
            </a:r>
          </a:p>
          <a:p>
            <a:pPr lvl="2"/>
            <a:r>
              <a:rPr lang="en-US" b="1" dirty="0"/>
              <a:t>T/F; alive at remeasurement</a:t>
            </a:r>
          </a:p>
          <a:p>
            <a:pPr lvl="1"/>
            <a:r>
              <a:rPr lang="en-US" dirty="0">
                <a:solidFill>
                  <a:schemeClr val="bg1">
                    <a:lumMod val="75000"/>
                  </a:schemeClr>
                </a:solidFill>
              </a:rPr>
              <a:t>Growth</a:t>
            </a:r>
          </a:p>
          <a:p>
            <a:pPr lvl="2"/>
            <a:r>
              <a:rPr lang="en-US" dirty="0">
                <a:solidFill>
                  <a:schemeClr val="bg1">
                    <a:lumMod val="75000"/>
                  </a:schemeClr>
                </a:solidFill>
              </a:rPr>
              <a:t>Size at remeasurement</a:t>
            </a:r>
          </a:p>
          <a:p>
            <a:pPr lvl="1"/>
            <a:r>
              <a:rPr lang="en-US" dirty="0">
                <a:solidFill>
                  <a:schemeClr val="bg1">
                    <a:lumMod val="75000"/>
                  </a:schemeClr>
                </a:solidFill>
              </a:rPr>
              <a:t>N untagged trees at remeasurement</a:t>
            </a:r>
          </a:p>
        </p:txBody>
      </p:sp>
      <p:pic>
        <p:nvPicPr>
          <p:cNvPr id="6" name="Picture 5" descr="A picture containing diagram&#10;&#10;Description automatically generated">
            <a:extLst>
              <a:ext uri="{FF2B5EF4-FFF2-40B4-BE49-F238E27FC236}">
                <a16:creationId xmlns:a16="http://schemas.microsoft.com/office/drawing/2014/main" id="{53561C53-DC3B-4F4A-99F7-755C9D56B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857414"/>
            <a:ext cx="5029210" cy="2286005"/>
          </a:xfrm>
          <a:prstGeom prst="rect">
            <a:avLst/>
          </a:prstGeom>
        </p:spPr>
      </p:pic>
    </p:spTree>
    <p:extLst>
      <p:ext uri="{BB962C8B-B14F-4D97-AF65-F5344CB8AC3E}">
        <p14:creationId xmlns:p14="http://schemas.microsoft.com/office/powerpoint/2010/main" val="3527494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C3A7-C0A3-4DD3-A37A-DF1E8DB4AEF5}"/>
              </a:ext>
            </a:extLst>
          </p:cNvPr>
          <p:cNvSpPr>
            <a:spLocks noGrp="1"/>
          </p:cNvSpPr>
          <p:nvPr>
            <p:ph type="title"/>
          </p:nvPr>
        </p:nvSpPr>
        <p:spPr/>
        <p:txBody>
          <a:bodyPr/>
          <a:lstStyle/>
          <a:p>
            <a:r>
              <a:rPr lang="en-US" dirty="0"/>
              <a:t>Data II</a:t>
            </a:r>
          </a:p>
        </p:txBody>
      </p:sp>
      <p:sp>
        <p:nvSpPr>
          <p:cNvPr id="3" name="Content Placeholder 2">
            <a:extLst>
              <a:ext uri="{FF2B5EF4-FFF2-40B4-BE49-F238E27FC236}">
                <a16:creationId xmlns:a16="http://schemas.microsoft.com/office/drawing/2014/main" id="{B27B0612-E8CC-4F1E-B97C-A668FB496E8F}"/>
              </a:ext>
            </a:extLst>
          </p:cNvPr>
          <p:cNvSpPr>
            <a:spLocks noGrp="1"/>
          </p:cNvSpPr>
          <p:nvPr>
            <p:ph sz="half" idx="1"/>
          </p:nvPr>
        </p:nvSpPr>
        <p:spPr/>
        <p:txBody>
          <a:bodyPr>
            <a:normAutofit fontScale="92500" lnSpcReduction="10000"/>
          </a:bodyPr>
          <a:lstStyle/>
          <a:p>
            <a:r>
              <a:rPr lang="en-US" dirty="0">
                <a:solidFill>
                  <a:schemeClr val="bg1">
                    <a:lumMod val="75000"/>
                  </a:schemeClr>
                </a:solidFill>
              </a:rPr>
              <a:t>Explanatory variables</a:t>
            </a:r>
          </a:p>
          <a:p>
            <a:pPr lvl="1"/>
            <a:r>
              <a:rPr lang="en-US" dirty="0">
                <a:solidFill>
                  <a:schemeClr val="bg1">
                    <a:lumMod val="75000"/>
                  </a:schemeClr>
                </a:solidFill>
              </a:rPr>
              <a:t>Size</a:t>
            </a:r>
          </a:p>
          <a:p>
            <a:pPr lvl="2"/>
            <a:r>
              <a:rPr lang="en-US" dirty="0">
                <a:solidFill>
                  <a:schemeClr val="bg1">
                    <a:lumMod val="75000"/>
                  </a:schemeClr>
                </a:solidFill>
              </a:rPr>
              <a:t>DBH at initial census</a:t>
            </a:r>
          </a:p>
          <a:p>
            <a:pPr lvl="1"/>
            <a:r>
              <a:rPr lang="en-US" dirty="0">
                <a:solidFill>
                  <a:schemeClr val="bg1">
                    <a:lumMod val="75000"/>
                  </a:schemeClr>
                </a:solidFill>
              </a:rPr>
              <a:t>Fire </a:t>
            </a:r>
          </a:p>
          <a:p>
            <a:pPr lvl="2"/>
            <a:r>
              <a:rPr lang="en-US" dirty="0">
                <a:solidFill>
                  <a:schemeClr val="bg1">
                    <a:lumMod val="75000"/>
                  </a:schemeClr>
                </a:solidFill>
              </a:rPr>
              <a:t>T/F; between initial and remeasurement</a:t>
            </a:r>
          </a:p>
          <a:p>
            <a:pPr lvl="1"/>
            <a:r>
              <a:rPr lang="en-US" dirty="0">
                <a:solidFill>
                  <a:schemeClr val="bg1">
                    <a:lumMod val="75000"/>
                  </a:schemeClr>
                </a:solidFill>
              </a:rPr>
              <a:t>WPBR</a:t>
            </a:r>
          </a:p>
          <a:p>
            <a:pPr lvl="2"/>
            <a:r>
              <a:rPr lang="en-US" dirty="0">
                <a:solidFill>
                  <a:schemeClr val="bg1">
                    <a:lumMod val="75000"/>
                  </a:schemeClr>
                </a:solidFill>
              </a:rPr>
              <a:t>T/F; present at initial</a:t>
            </a:r>
          </a:p>
          <a:p>
            <a:pPr lvl="1"/>
            <a:r>
              <a:rPr lang="en-US" dirty="0">
                <a:solidFill>
                  <a:schemeClr val="bg1">
                    <a:lumMod val="75000"/>
                  </a:schemeClr>
                </a:solidFill>
              </a:rPr>
              <a:t>Density</a:t>
            </a:r>
          </a:p>
          <a:p>
            <a:pPr lvl="2"/>
            <a:r>
              <a:rPr lang="en-US" dirty="0">
                <a:solidFill>
                  <a:schemeClr val="bg1">
                    <a:lumMod val="75000"/>
                  </a:schemeClr>
                </a:solidFill>
              </a:rPr>
              <a:t>Subplot basal area at initial</a:t>
            </a:r>
          </a:p>
          <a:p>
            <a:pPr lvl="1"/>
            <a:r>
              <a:rPr lang="en-US" dirty="0">
                <a:solidFill>
                  <a:schemeClr val="bg1">
                    <a:lumMod val="75000"/>
                  </a:schemeClr>
                </a:solidFill>
              </a:rPr>
              <a:t>Drought</a:t>
            </a:r>
          </a:p>
          <a:p>
            <a:pPr lvl="2"/>
            <a:r>
              <a:rPr lang="en-US" dirty="0">
                <a:solidFill>
                  <a:schemeClr val="bg1">
                    <a:lumMod val="75000"/>
                  </a:schemeClr>
                </a:solidFill>
              </a:rPr>
              <a:t>90</a:t>
            </a:r>
            <a:r>
              <a:rPr lang="en-US" baseline="30000" dirty="0">
                <a:solidFill>
                  <a:schemeClr val="bg1">
                    <a:lumMod val="75000"/>
                  </a:schemeClr>
                </a:solidFill>
              </a:rPr>
              <a:t>th</a:t>
            </a:r>
            <a:r>
              <a:rPr lang="en-US" dirty="0">
                <a:solidFill>
                  <a:schemeClr val="bg1">
                    <a:lumMod val="75000"/>
                  </a:schemeClr>
                </a:solidFill>
              </a:rPr>
              <a:t> percentile CWD departure between initial and remeasurement</a:t>
            </a:r>
          </a:p>
          <a:p>
            <a:pPr lvl="1"/>
            <a:r>
              <a:rPr lang="en-US" dirty="0">
                <a:solidFill>
                  <a:schemeClr val="bg1">
                    <a:lumMod val="75000"/>
                  </a:schemeClr>
                </a:solidFill>
              </a:rPr>
              <a:t>Site dryness</a:t>
            </a:r>
          </a:p>
          <a:p>
            <a:pPr lvl="2"/>
            <a:r>
              <a:rPr lang="en-US" dirty="0">
                <a:solidFill>
                  <a:schemeClr val="bg1">
                    <a:lumMod val="75000"/>
                  </a:schemeClr>
                </a:solidFill>
              </a:rPr>
              <a:t>Mean CWD from 2000-2020</a:t>
            </a:r>
          </a:p>
          <a:p>
            <a:pPr lvl="1"/>
            <a:r>
              <a:rPr lang="en-US" dirty="0">
                <a:solidFill>
                  <a:schemeClr val="bg1">
                    <a:lumMod val="75000"/>
                  </a:schemeClr>
                </a:solidFill>
              </a:rPr>
              <a:t>All 2-way interactions with size</a:t>
            </a:r>
          </a:p>
        </p:txBody>
      </p:sp>
      <p:sp>
        <p:nvSpPr>
          <p:cNvPr id="4" name="Content Placeholder 3">
            <a:extLst>
              <a:ext uri="{FF2B5EF4-FFF2-40B4-BE49-F238E27FC236}">
                <a16:creationId xmlns:a16="http://schemas.microsoft.com/office/drawing/2014/main" id="{2F3D8F68-7240-4DB9-8290-B3A9662B0467}"/>
              </a:ext>
            </a:extLst>
          </p:cNvPr>
          <p:cNvSpPr>
            <a:spLocks noGrp="1"/>
          </p:cNvSpPr>
          <p:nvPr>
            <p:ph sz="half" idx="2"/>
          </p:nvPr>
        </p:nvSpPr>
        <p:spPr>
          <a:xfrm>
            <a:off x="6217920" y="1845735"/>
            <a:ext cx="4937760" cy="1679343"/>
          </a:xfrm>
        </p:spPr>
        <p:txBody>
          <a:bodyPr>
            <a:normAutofit fontScale="92500" lnSpcReduction="10000"/>
          </a:bodyPr>
          <a:lstStyle/>
          <a:p>
            <a:r>
              <a:rPr lang="en-US" dirty="0"/>
              <a:t>Response variables</a:t>
            </a:r>
          </a:p>
          <a:p>
            <a:pPr lvl="1"/>
            <a:r>
              <a:rPr lang="en-US" dirty="0">
                <a:solidFill>
                  <a:schemeClr val="bg1">
                    <a:lumMod val="75000"/>
                  </a:schemeClr>
                </a:solidFill>
              </a:rPr>
              <a:t>Survival</a:t>
            </a:r>
          </a:p>
          <a:p>
            <a:pPr lvl="2"/>
            <a:r>
              <a:rPr lang="en-US" dirty="0">
                <a:solidFill>
                  <a:schemeClr val="bg1">
                    <a:lumMod val="75000"/>
                  </a:schemeClr>
                </a:solidFill>
              </a:rPr>
              <a:t>T/F; alive at remeasurement</a:t>
            </a:r>
          </a:p>
          <a:p>
            <a:pPr lvl="1"/>
            <a:r>
              <a:rPr lang="en-US" b="1" dirty="0"/>
              <a:t>“Growth”</a:t>
            </a:r>
          </a:p>
          <a:p>
            <a:pPr lvl="2"/>
            <a:r>
              <a:rPr lang="en-US" b="1" dirty="0"/>
              <a:t>Size at remeasurement</a:t>
            </a:r>
          </a:p>
          <a:p>
            <a:pPr lvl="1"/>
            <a:r>
              <a:rPr lang="en-US" dirty="0">
                <a:solidFill>
                  <a:schemeClr val="bg1">
                    <a:lumMod val="75000"/>
                  </a:schemeClr>
                </a:solidFill>
              </a:rPr>
              <a:t>N untagged trees at remeasurement</a:t>
            </a:r>
          </a:p>
        </p:txBody>
      </p:sp>
      <p:pic>
        <p:nvPicPr>
          <p:cNvPr id="6" name="Picture 5">
            <a:extLst>
              <a:ext uri="{FF2B5EF4-FFF2-40B4-BE49-F238E27FC236}">
                <a16:creationId xmlns:a16="http://schemas.microsoft.com/office/drawing/2014/main" id="{53561C53-DC3B-4F4A-99F7-755C9D56B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3857414"/>
            <a:ext cx="5029210" cy="2286005"/>
          </a:xfrm>
          <a:prstGeom prst="rect">
            <a:avLst/>
          </a:prstGeom>
        </p:spPr>
      </p:pic>
    </p:spTree>
    <p:extLst>
      <p:ext uri="{BB962C8B-B14F-4D97-AF65-F5344CB8AC3E}">
        <p14:creationId xmlns:p14="http://schemas.microsoft.com/office/powerpoint/2010/main" val="291721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C3A7-C0A3-4DD3-A37A-DF1E8DB4AEF5}"/>
              </a:ext>
            </a:extLst>
          </p:cNvPr>
          <p:cNvSpPr>
            <a:spLocks noGrp="1"/>
          </p:cNvSpPr>
          <p:nvPr>
            <p:ph type="title"/>
          </p:nvPr>
        </p:nvSpPr>
        <p:spPr/>
        <p:txBody>
          <a:bodyPr/>
          <a:lstStyle/>
          <a:p>
            <a:r>
              <a:rPr lang="en-US" dirty="0"/>
              <a:t>Data II</a:t>
            </a:r>
          </a:p>
        </p:txBody>
      </p:sp>
      <p:sp>
        <p:nvSpPr>
          <p:cNvPr id="3" name="Content Placeholder 2">
            <a:extLst>
              <a:ext uri="{FF2B5EF4-FFF2-40B4-BE49-F238E27FC236}">
                <a16:creationId xmlns:a16="http://schemas.microsoft.com/office/drawing/2014/main" id="{B27B0612-E8CC-4F1E-B97C-A668FB496E8F}"/>
              </a:ext>
            </a:extLst>
          </p:cNvPr>
          <p:cNvSpPr>
            <a:spLocks noGrp="1"/>
          </p:cNvSpPr>
          <p:nvPr>
            <p:ph sz="half" idx="1"/>
          </p:nvPr>
        </p:nvSpPr>
        <p:spPr/>
        <p:txBody>
          <a:bodyPr>
            <a:normAutofit fontScale="92500" lnSpcReduction="10000"/>
          </a:bodyPr>
          <a:lstStyle/>
          <a:p>
            <a:r>
              <a:rPr lang="en-US" dirty="0">
                <a:solidFill>
                  <a:schemeClr val="bg1">
                    <a:lumMod val="75000"/>
                  </a:schemeClr>
                </a:solidFill>
              </a:rPr>
              <a:t>Explanatory variables</a:t>
            </a:r>
          </a:p>
          <a:p>
            <a:pPr lvl="1"/>
            <a:r>
              <a:rPr lang="en-US" dirty="0">
                <a:solidFill>
                  <a:schemeClr val="bg1">
                    <a:lumMod val="75000"/>
                  </a:schemeClr>
                </a:solidFill>
              </a:rPr>
              <a:t>Size</a:t>
            </a:r>
          </a:p>
          <a:p>
            <a:pPr lvl="2"/>
            <a:r>
              <a:rPr lang="en-US" dirty="0">
                <a:solidFill>
                  <a:schemeClr val="bg1">
                    <a:lumMod val="75000"/>
                  </a:schemeClr>
                </a:solidFill>
              </a:rPr>
              <a:t>DBH at initial census</a:t>
            </a:r>
          </a:p>
          <a:p>
            <a:pPr lvl="1"/>
            <a:r>
              <a:rPr lang="en-US" dirty="0">
                <a:solidFill>
                  <a:schemeClr val="bg1">
                    <a:lumMod val="75000"/>
                  </a:schemeClr>
                </a:solidFill>
              </a:rPr>
              <a:t>Fire </a:t>
            </a:r>
          </a:p>
          <a:p>
            <a:pPr lvl="2"/>
            <a:r>
              <a:rPr lang="en-US" dirty="0">
                <a:solidFill>
                  <a:schemeClr val="bg1">
                    <a:lumMod val="75000"/>
                  </a:schemeClr>
                </a:solidFill>
              </a:rPr>
              <a:t>T/F; between initial and remeasurement</a:t>
            </a:r>
          </a:p>
          <a:p>
            <a:pPr lvl="1"/>
            <a:r>
              <a:rPr lang="en-US" dirty="0">
                <a:solidFill>
                  <a:schemeClr val="bg1">
                    <a:lumMod val="75000"/>
                  </a:schemeClr>
                </a:solidFill>
              </a:rPr>
              <a:t>WPBR</a:t>
            </a:r>
          </a:p>
          <a:p>
            <a:pPr lvl="2"/>
            <a:r>
              <a:rPr lang="en-US" dirty="0">
                <a:solidFill>
                  <a:schemeClr val="bg1">
                    <a:lumMod val="75000"/>
                  </a:schemeClr>
                </a:solidFill>
              </a:rPr>
              <a:t>T/F; present at initial</a:t>
            </a:r>
          </a:p>
          <a:p>
            <a:pPr lvl="1"/>
            <a:r>
              <a:rPr lang="en-US" dirty="0">
                <a:solidFill>
                  <a:schemeClr val="bg1">
                    <a:lumMod val="75000"/>
                  </a:schemeClr>
                </a:solidFill>
              </a:rPr>
              <a:t>Density</a:t>
            </a:r>
          </a:p>
          <a:p>
            <a:pPr lvl="2"/>
            <a:r>
              <a:rPr lang="en-US" dirty="0">
                <a:solidFill>
                  <a:schemeClr val="bg1">
                    <a:lumMod val="75000"/>
                  </a:schemeClr>
                </a:solidFill>
              </a:rPr>
              <a:t>Subplot basal area at initial</a:t>
            </a:r>
          </a:p>
          <a:p>
            <a:pPr lvl="1"/>
            <a:r>
              <a:rPr lang="en-US" dirty="0">
                <a:solidFill>
                  <a:schemeClr val="bg1">
                    <a:lumMod val="75000"/>
                  </a:schemeClr>
                </a:solidFill>
              </a:rPr>
              <a:t>Drought</a:t>
            </a:r>
          </a:p>
          <a:p>
            <a:pPr lvl="2"/>
            <a:r>
              <a:rPr lang="en-US" dirty="0">
                <a:solidFill>
                  <a:schemeClr val="bg1">
                    <a:lumMod val="75000"/>
                  </a:schemeClr>
                </a:solidFill>
              </a:rPr>
              <a:t>90</a:t>
            </a:r>
            <a:r>
              <a:rPr lang="en-US" baseline="30000" dirty="0">
                <a:solidFill>
                  <a:schemeClr val="bg1">
                    <a:lumMod val="75000"/>
                  </a:schemeClr>
                </a:solidFill>
              </a:rPr>
              <a:t>th</a:t>
            </a:r>
            <a:r>
              <a:rPr lang="en-US" dirty="0">
                <a:solidFill>
                  <a:schemeClr val="bg1">
                    <a:lumMod val="75000"/>
                  </a:schemeClr>
                </a:solidFill>
              </a:rPr>
              <a:t> percentile CWD departure between initial and remeasurement</a:t>
            </a:r>
          </a:p>
          <a:p>
            <a:pPr lvl="1"/>
            <a:r>
              <a:rPr lang="en-US" dirty="0">
                <a:solidFill>
                  <a:schemeClr val="bg1">
                    <a:lumMod val="75000"/>
                  </a:schemeClr>
                </a:solidFill>
              </a:rPr>
              <a:t>Site dryness</a:t>
            </a:r>
          </a:p>
          <a:p>
            <a:pPr lvl="2"/>
            <a:r>
              <a:rPr lang="en-US" dirty="0">
                <a:solidFill>
                  <a:schemeClr val="bg1">
                    <a:lumMod val="75000"/>
                  </a:schemeClr>
                </a:solidFill>
              </a:rPr>
              <a:t>Mean CWD from 2000-2020</a:t>
            </a:r>
          </a:p>
          <a:p>
            <a:pPr lvl="1"/>
            <a:r>
              <a:rPr lang="en-US" dirty="0">
                <a:solidFill>
                  <a:schemeClr val="bg1">
                    <a:lumMod val="75000"/>
                  </a:schemeClr>
                </a:solidFill>
              </a:rPr>
              <a:t>All 2-way interactions with size</a:t>
            </a:r>
          </a:p>
        </p:txBody>
      </p:sp>
      <p:sp>
        <p:nvSpPr>
          <p:cNvPr id="4" name="Content Placeholder 3">
            <a:extLst>
              <a:ext uri="{FF2B5EF4-FFF2-40B4-BE49-F238E27FC236}">
                <a16:creationId xmlns:a16="http://schemas.microsoft.com/office/drawing/2014/main" id="{2F3D8F68-7240-4DB9-8290-B3A9662B0467}"/>
              </a:ext>
            </a:extLst>
          </p:cNvPr>
          <p:cNvSpPr>
            <a:spLocks noGrp="1"/>
          </p:cNvSpPr>
          <p:nvPr>
            <p:ph sz="half" idx="2"/>
          </p:nvPr>
        </p:nvSpPr>
        <p:spPr>
          <a:xfrm>
            <a:off x="6217920" y="1845735"/>
            <a:ext cx="4937760" cy="1679343"/>
          </a:xfrm>
        </p:spPr>
        <p:txBody>
          <a:bodyPr>
            <a:normAutofit fontScale="92500" lnSpcReduction="10000"/>
          </a:bodyPr>
          <a:lstStyle/>
          <a:p>
            <a:r>
              <a:rPr lang="en-US" dirty="0"/>
              <a:t>Response variables</a:t>
            </a:r>
          </a:p>
          <a:p>
            <a:pPr lvl="1"/>
            <a:r>
              <a:rPr lang="en-US" dirty="0">
                <a:solidFill>
                  <a:schemeClr val="bg1">
                    <a:lumMod val="75000"/>
                  </a:schemeClr>
                </a:solidFill>
              </a:rPr>
              <a:t>Survival</a:t>
            </a:r>
          </a:p>
          <a:p>
            <a:pPr lvl="2"/>
            <a:r>
              <a:rPr lang="en-US" dirty="0">
                <a:solidFill>
                  <a:schemeClr val="bg1">
                    <a:lumMod val="75000"/>
                  </a:schemeClr>
                </a:solidFill>
              </a:rPr>
              <a:t>T/F; alive at remeasurement</a:t>
            </a:r>
          </a:p>
          <a:p>
            <a:pPr lvl="1"/>
            <a:r>
              <a:rPr lang="en-US" dirty="0">
                <a:solidFill>
                  <a:schemeClr val="bg1">
                    <a:lumMod val="75000"/>
                  </a:schemeClr>
                </a:solidFill>
              </a:rPr>
              <a:t>Growth</a:t>
            </a:r>
          </a:p>
          <a:p>
            <a:pPr lvl="2"/>
            <a:r>
              <a:rPr lang="en-US" dirty="0">
                <a:solidFill>
                  <a:schemeClr val="bg1">
                    <a:lumMod val="75000"/>
                  </a:schemeClr>
                </a:solidFill>
              </a:rPr>
              <a:t>Size at remeasurement</a:t>
            </a:r>
          </a:p>
          <a:p>
            <a:pPr lvl="1"/>
            <a:r>
              <a:rPr lang="en-US" b="1" dirty="0"/>
              <a:t>N untagged trees at remeasurement</a:t>
            </a:r>
          </a:p>
        </p:txBody>
      </p:sp>
      <p:pic>
        <p:nvPicPr>
          <p:cNvPr id="6" name="Picture 5">
            <a:extLst>
              <a:ext uri="{FF2B5EF4-FFF2-40B4-BE49-F238E27FC236}">
                <a16:creationId xmlns:a16="http://schemas.microsoft.com/office/drawing/2014/main" id="{53561C53-DC3B-4F4A-99F7-755C9D56BA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3857414"/>
            <a:ext cx="5029210" cy="2286005"/>
          </a:xfrm>
          <a:prstGeom prst="rect">
            <a:avLst/>
          </a:prstGeom>
        </p:spPr>
      </p:pic>
    </p:spTree>
    <p:extLst>
      <p:ext uri="{BB962C8B-B14F-4D97-AF65-F5344CB8AC3E}">
        <p14:creationId xmlns:p14="http://schemas.microsoft.com/office/powerpoint/2010/main" val="1933269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E80720-23E6-4B89-B77E-04A7689F1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1D3CA1-3EB6-41F3-A419-8424B56BE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6B52049-A68D-4302-9159-FA78A1280C64}"/>
              </a:ext>
            </a:extLst>
          </p:cNvPr>
          <p:cNvSpPr>
            <a:spLocks noGrp="1"/>
          </p:cNvSpPr>
          <p:nvPr>
            <p:ph type="title"/>
          </p:nvPr>
        </p:nvSpPr>
        <p:spPr>
          <a:xfrm>
            <a:off x="1066800" y="5252936"/>
            <a:ext cx="10058400" cy="1028715"/>
          </a:xfrm>
        </p:spPr>
        <p:txBody>
          <a:bodyPr>
            <a:normAutofit/>
          </a:bodyPr>
          <a:lstStyle/>
          <a:p>
            <a:pPr algn="ctr"/>
            <a:r>
              <a:rPr lang="en-US" dirty="0">
                <a:solidFill>
                  <a:srgbClr val="FFFFFF"/>
                </a:solidFill>
              </a:rPr>
              <a:t>Analysis</a:t>
            </a:r>
          </a:p>
        </p:txBody>
      </p:sp>
      <p:sp>
        <p:nvSpPr>
          <p:cNvPr id="13" name="Rectangle 12">
            <a:extLst>
              <a:ext uri="{FF2B5EF4-FFF2-40B4-BE49-F238E27FC236}">
                <a16:creationId xmlns:a16="http://schemas.microsoft.com/office/drawing/2014/main" id="{4D87F7B2-AA36-4B58-BC2C-1BBA135E8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3">
            <a:extLst>
              <a:ext uri="{FF2B5EF4-FFF2-40B4-BE49-F238E27FC236}">
                <a16:creationId xmlns:a16="http://schemas.microsoft.com/office/drawing/2014/main" id="{993EEF7C-630B-423C-8DBB-B7D04E49F706}"/>
              </a:ext>
            </a:extLst>
          </p:cNvPr>
          <p:cNvGraphicFramePr>
            <a:graphicFrameLocks noGrp="1"/>
          </p:cNvGraphicFramePr>
          <p:nvPr>
            <p:ph idx="1"/>
            <p:extLst>
              <p:ext uri="{D42A27DB-BD31-4B8C-83A1-F6EECF244321}">
                <p14:modId xmlns:p14="http://schemas.microsoft.com/office/powerpoint/2010/main" val="2911627946"/>
              </p:ext>
            </p:extLst>
          </p:nvPr>
        </p:nvGraphicFramePr>
        <p:xfrm>
          <a:off x="645761" y="370218"/>
          <a:ext cx="10900477" cy="4181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Right 4">
            <a:extLst>
              <a:ext uri="{FF2B5EF4-FFF2-40B4-BE49-F238E27FC236}">
                <a16:creationId xmlns:a16="http://schemas.microsoft.com/office/drawing/2014/main" id="{888CA0EC-5814-4A8D-AC50-9CD2B037AB5D}"/>
              </a:ext>
            </a:extLst>
          </p:cNvPr>
          <p:cNvSpPr/>
          <p:nvPr/>
        </p:nvSpPr>
        <p:spPr>
          <a:xfrm>
            <a:off x="3875322" y="417130"/>
            <a:ext cx="719847" cy="544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91588CF7-FE38-4615-AEEF-E3DFA4EB4588}"/>
              </a:ext>
            </a:extLst>
          </p:cNvPr>
          <p:cNvSpPr/>
          <p:nvPr/>
        </p:nvSpPr>
        <p:spPr>
          <a:xfrm>
            <a:off x="7601423" y="417129"/>
            <a:ext cx="719847" cy="544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A4CF71A-8B65-488D-AB71-EEF303E90629}"/>
                  </a:ext>
                </a:extLst>
              </p:cNvPr>
              <p:cNvSpPr txBox="1"/>
              <p:nvPr/>
            </p:nvSpPr>
            <p:spPr>
              <a:xfrm>
                <a:off x="884752" y="4071993"/>
                <a:ext cx="27896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𝐗</m:t>
                      </m:r>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𝑝𝑙𝑜𝑡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𝑒𝑐𝑜𝑟𝑒𝑔𝑖𝑜𝑛</m:t>
                      </m:r>
                    </m:oMath>
                  </m:oMathPara>
                </a14:m>
                <a:endParaRPr lang="en-US" dirty="0"/>
              </a:p>
            </p:txBody>
          </p:sp>
        </mc:Choice>
        <mc:Fallback xmlns="">
          <p:sp>
            <p:nvSpPr>
              <p:cNvPr id="3" name="TextBox 2">
                <a:extLst>
                  <a:ext uri="{FF2B5EF4-FFF2-40B4-BE49-F238E27FC236}">
                    <a16:creationId xmlns:a16="http://schemas.microsoft.com/office/drawing/2014/main" id="{CA4CF71A-8B65-488D-AB71-EEF303E90629}"/>
                  </a:ext>
                </a:extLst>
              </p:cNvPr>
              <p:cNvSpPr txBox="1">
                <a:spLocks noRot="1" noChangeAspect="1" noMove="1" noResize="1" noEditPoints="1" noAdjustHandles="1" noChangeArrowheads="1" noChangeShapeType="1" noTextEdit="1"/>
              </p:cNvSpPr>
              <p:nvPr/>
            </p:nvSpPr>
            <p:spPr>
              <a:xfrm>
                <a:off x="884752" y="4071993"/>
                <a:ext cx="2789610" cy="276999"/>
              </a:xfrm>
              <a:prstGeom prst="rect">
                <a:avLst/>
              </a:prstGeom>
              <a:blipFill>
                <a:blip r:embed="rId8"/>
                <a:stretch>
                  <a:fillRect l="-1528" t="-2222" r="-2402"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CA61334-A9A3-4CE5-BDE4-3F165C84F008}"/>
                  </a:ext>
                </a:extLst>
              </p:cNvPr>
              <p:cNvSpPr txBox="1"/>
              <p:nvPr/>
            </p:nvSpPr>
            <p:spPr>
              <a:xfrm>
                <a:off x="4634208" y="1683128"/>
                <a:ext cx="26465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i="1" smtClean="0">
                          <a:latin typeface="Cambria Math" panose="02040503050406030204" pitchFamily="18" charset="0"/>
                          <a:ea typeface="Cambria Math" panose="02040503050406030204" pitchFamily="18" charset="0"/>
                        </a:rPr>
                        <m:t>S</m:t>
                      </m:r>
                      <m:r>
                        <m:rPr>
                          <m:nor/>
                        </m:rPr>
                        <a:rPr lang="en-US" b="0" i="1" smtClean="0">
                          <a:latin typeface="Cambria Math" panose="02040503050406030204" pitchFamily="18" charset="0"/>
                          <a:ea typeface="Cambria Math" panose="02040503050406030204" pitchFamily="18" charset="0"/>
                        </a:rPr>
                        <m:t>urv</m:t>
                      </m:r>
                      <m:r>
                        <m:rPr>
                          <m:nor/>
                        </m:rP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Bern</m:t>
                      </m:r>
                      <m:r>
                        <m:rPr>
                          <m:nor/>
                        </m:rPr>
                        <a:rPr lang="en-US" b="0" i="0"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inv</m:t>
                      </m:r>
                      <m:r>
                        <m:rPr>
                          <m:nor/>
                        </m:rPr>
                        <a:rPr lang="en-US" b="0" i="0"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logit</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𝑆</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4" name="TextBox 13">
                <a:extLst>
                  <a:ext uri="{FF2B5EF4-FFF2-40B4-BE49-F238E27FC236}">
                    <a16:creationId xmlns:a16="http://schemas.microsoft.com/office/drawing/2014/main" id="{4CA61334-A9A3-4CE5-BDE4-3F165C84F008}"/>
                  </a:ext>
                </a:extLst>
              </p:cNvPr>
              <p:cNvSpPr txBox="1">
                <a:spLocks noRot="1" noChangeAspect="1" noMove="1" noResize="1" noEditPoints="1" noAdjustHandles="1" noChangeArrowheads="1" noChangeShapeType="1" noTextEdit="1"/>
              </p:cNvSpPr>
              <p:nvPr/>
            </p:nvSpPr>
            <p:spPr>
              <a:xfrm>
                <a:off x="4634208" y="1683128"/>
                <a:ext cx="2646558" cy="276999"/>
              </a:xfrm>
              <a:prstGeom prst="rect">
                <a:avLst/>
              </a:prstGeom>
              <a:blipFill>
                <a:blip r:embed="rId9"/>
                <a:stretch>
                  <a:fillRect l="-1613" t="-2174" r="-2995"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F15EEFC-DFF9-49F9-B58F-13A33FDF8736}"/>
                  </a:ext>
                </a:extLst>
              </p:cNvPr>
              <p:cNvSpPr txBox="1"/>
              <p:nvPr/>
            </p:nvSpPr>
            <p:spPr>
              <a:xfrm>
                <a:off x="4629263" y="2805928"/>
                <a:ext cx="29721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𝐷𝐵𝐻</m:t>
                          </m:r>
                        </m:e>
                        <m:sub>
                          <m:r>
                            <a:rPr lang="en-US" b="0" i="1" smtClean="0">
                              <a:latin typeface="Cambria Math" panose="02040503050406030204" pitchFamily="18" charset="0"/>
                              <a:ea typeface="Cambria Math" panose="02040503050406030204" pitchFamily="18" charset="0"/>
                            </a:rPr>
                            <m:t>𝑟𝑒</m:t>
                          </m:r>
                        </m:sub>
                      </m:sSub>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Normal</m:t>
                      </m:r>
                      <m:r>
                        <m:rPr>
                          <m:nor/>
                        </m:rPr>
                        <a:rPr lang="en-US" b="0"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𝐺</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𝐺</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m:t>
                      </m:r>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5" name="TextBox 14">
                <a:extLst>
                  <a:ext uri="{FF2B5EF4-FFF2-40B4-BE49-F238E27FC236}">
                    <a16:creationId xmlns:a16="http://schemas.microsoft.com/office/drawing/2014/main" id="{BF15EEFC-DFF9-49F9-B58F-13A33FDF8736}"/>
                  </a:ext>
                </a:extLst>
              </p:cNvPr>
              <p:cNvSpPr txBox="1">
                <a:spLocks noRot="1" noChangeAspect="1" noMove="1" noResize="1" noEditPoints="1" noAdjustHandles="1" noChangeArrowheads="1" noChangeShapeType="1" noTextEdit="1"/>
              </p:cNvSpPr>
              <p:nvPr/>
            </p:nvSpPr>
            <p:spPr>
              <a:xfrm>
                <a:off x="4629263" y="2805928"/>
                <a:ext cx="2972160" cy="276999"/>
              </a:xfrm>
              <a:prstGeom prst="rect">
                <a:avLst/>
              </a:prstGeom>
              <a:blipFill>
                <a:blip r:embed="rId10"/>
                <a:stretch>
                  <a:fillRect t="-2174" r="-2254" b="-36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30C5E41-39E7-469D-BC03-AA61B85A689E}"/>
                  </a:ext>
                </a:extLst>
              </p:cNvPr>
              <p:cNvSpPr txBox="1"/>
              <p:nvPr/>
            </p:nvSpPr>
            <p:spPr>
              <a:xfrm>
                <a:off x="4634208" y="3916677"/>
                <a:ext cx="19196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i="1" smtClean="0">
                          <a:latin typeface="Cambria Math" panose="02040503050406030204" pitchFamily="18" charset="0"/>
                          <a:ea typeface="Cambria Math" panose="02040503050406030204" pitchFamily="18" charset="0"/>
                        </a:rPr>
                        <m:t>F</m:t>
                      </m:r>
                      <m:r>
                        <m:rPr>
                          <m:nor/>
                        </m:rPr>
                        <a:rPr lang="en-US" b="0" i="1" smtClean="0">
                          <a:latin typeface="Cambria Math" panose="02040503050406030204" pitchFamily="18" charset="0"/>
                          <a:ea typeface="Cambria Math" panose="02040503050406030204" pitchFamily="18" charset="0"/>
                        </a:rPr>
                        <m:t>ecund</m:t>
                      </m:r>
                      <m:r>
                        <m:rPr>
                          <m:nor/>
                        </m:rP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exp</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𝐹</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C30C5E41-39E7-469D-BC03-AA61B85A689E}"/>
                  </a:ext>
                </a:extLst>
              </p:cNvPr>
              <p:cNvSpPr txBox="1">
                <a:spLocks noRot="1" noChangeAspect="1" noMove="1" noResize="1" noEditPoints="1" noAdjustHandles="1" noChangeArrowheads="1" noChangeShapeType="1" noTextEdit="1"/>
              </p:cNvSpPr>
              <p:nvPr/>
            </p:nvSpPr>
            <p:spPr>
              <a:xfrm>
                <a:off x="4634208" y="3916677"/>
                <a:ext cx="1919693" cy="276999"/>
              </a:xfrm>
              <a:prstGeom prst="rect">
                <a:avLst/>
              </a:prstGeom>
              <a:blipFill>
                <a:blip r:embed="rId11"/>
                <a:stretch>
                  <a:fillRect l="-2222" t="-2174" r="-4127"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8852C74-939E-490D-9492-E2093E52AAAA}"/>
                  </a:ext>
                </a:extLst>
              </p:cNvPr>
              <p:cNvSpPr txBox="1"/>
              <p:nvPr/>
            </p:nvSpPr>
            <p:spPr>
              <a:xfrm>
                <a:off x="4634208" y="4191983"/>
                <a:ext cx="2509790"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𝑢𝑛𝑡𝑎𝑔𝑔𝑒𝑑</m:t>
                          </m:r>
                        </m:sub>
                      </m:sSub>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N</m:t>
                      </m:r>
                      <m:r>
                        <m:rPr>
                          <m:sty m:val="p"/>
                        </m:rPr>
                        <a:rPr lang="en-US" b="0" i="0" smtClean="0">
                          <a:latin typeface="Cambria Math" panose="02040503050406030204" pitchFamily="18" charset="0"/>
                          <a:ea typeface="Cambria Math" panose="02040503050406030204" pitchFamily="18" charset="0"/>
                        </a:rPr>
                        <m:t>B</m:t>
                      </m:r>
                      <m:r>
                        <a:rPr lang="en-US" b="0" i="0"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n</m:t>
                          </m:r>
                        </m:e>
                        <m:sup>
                          <m:r>
                            <a:rPr lang="en-US" b="0" i="0"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𝜅</m:t>
                      </m:r>
                      <m:r>
                        <a:rPr lang="en-US" b="0" i="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78852C74-939E-490D-9492-E2093E52AAAA}"/>
                  </a:ext>
                </a:extLst>
              </p:cNvPr>
              <p:cNvSpPr txBox="1">
                <a:spLocks noRot="1" noChangeAspect="1" noMove="1" noResize="1" noEditPoints="1" noAdjustHandles="1" noChangeArrowheads="1" noChangeShapeType="1" noTextEdit="1"/>
              </p:cNvSpPr>
              <p:nvPr/>
            </p:nvSpPr>
            <p:spPr>
              <a:xfrm>
                <a:off x="4634208" y="4191983"/>
                <a:ext cx="2509790" cy="299569"/>
              </a:xfrm>
              <a:prstGeom prst="rect">
                <a:avLst/>
              </a:prstGeom>
              <a:blipFill>
                <a:blip r:embed="rId12"/>
                <a:stretch>
                  <a:fillRect t="-2041" r="-2913" b="-28571"/>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C84B7AC-3A45-4A86-829C-460B3E2393A0}"/>
              </a:ext>
            </a:extLst>
          </p:cNvPr>
          <p:cNvCxnSpPr/>
          <p:nvPr/>
        </p:nvCxnSpPr>
        <p:spPr>
          <a:xfrm flipV="1">
            <a:off x="6376969" y="4420822"/>
            <a:ext cx="0" cy="2752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787F249-15E9-400E-A20D-D050C9F3C443}"/>
              </a:ext>
            </a:extLst>
          </p:cNvPr>
          <p:cNvCxnSpPr/>
          <p:nvPr/>
        </p:nvCxnSpPr>
        <p:spPr>
          <a:xfrm>
            <a:off x="6376969" y="4696055"/>
            <a:ext cx="15843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1567F36-BD01-49C3-95A1-02EE654D9BF0}"/>
              </a:ext>
            </a:extLst>
          </p:cNvPr>
          <p:cNvCxnSpPr>
            <a:cxnSpLocks/>
          </p:cNvCxnSpPr>
          <p:nvPr/>
        </p:nvCxnSpPr>
        <p:spPr>
          <a:xfrm flipV="1">
            <a:off x="7961346" y="1819802"/>
            <a:ext cx="0" cy="287625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76724E2-8D98-4B39-BB75-F8BC11BC9C7D}"/>
              </a:ext>
            </a:extLst>
          </p:cNvPr>
          <p:cNvCxnSpPr/>
          <p:nvPr/>
        </p:nvCxnSpPr>
        <p:spPr>
          <a:xfrm flipH="1">
            <a:off x="7280766" y="1821627"/>
            <a:ext cx="6805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BCF81BE-F2EE-4E54-A0C4-83907E2FB6DF}"/>
              </a:ext>
            </a:extLst>
          </p:cNvPr>
          <p:cNvCxnSpPr/>
          <p:nvPr/>
        </p:nvCxnSpPr>
        <p:spPr>
          <a:xfrm>
            <a:off x="7601423" y="2944427"/>
            <a:ext cx="35992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5AC42EC-52C4-4048-8D81-A5B2E1EA54F9}"/>
              </a:ext>
            </a:extLst>
          </p:cNvPr>
          <p:cNvCxnSpPr/>
          <p:nvPr/>
        </p:nvCxnSpPr>
        <p:spPr>
          <a:xfrm>
            <a:off x="6553901" y="4108962"/>
            <a:ext cx="140744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FFAF49C-188F-4541-82C3-85DEFFFCE412}"/>
              </a:ext>
            </a:extLst>
          </p:cNvPr>
          <p:cNvCxnSpPr/>
          <p:nvPr/>
        </p:nvCxnSpPr>
        <p:spPr>
          <a:xfrm flipV="1">
            <a:off x="1460980" y="4395769"/>
            <a:ext cx="0" cy="2752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0880D52-2F57-4A2E-974D-1E5BA4317D5D}"/>
              </a:ext>
            </a:extLst>
          </p:cNvPr>
          <p:cNvCxnSpPr>
            <a:cxnSpLocks/>
          </p:cNvCxnSpPr>
          <p:nvPr/>
        </p:nvCxnSpPr>
        <p:spPr>
          <a:xfrm>
            <a:off x="461554" y="4696055"/>
            <a:ext cx="99942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B1C6FF3-93CA-4DFA-81B1-4646204BDB0C}"/>
              </a:ext>
            </a:extLst>
          </p:cNvPr>
          <p:cNvCxnSpPr>
            <a:cxnSpLocks/>
          </p:cNvCxnSpPr>
          <p:nvPr/>
        </p:nvCxnSpPr>
        <p:spPr>
          <a:xfrm flipV="1">
            <a:off x="461554" y="2699657"/>
            <a:ext cx="0" cy="201287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Left Brace 34">
            <a:extLst>
              <a:ext uri="{FF2B5EF4-FFF2-40B4-BE49-F238E27FC236}">
                <a16:creationId xmlns:a16="http://schemas.microsoft.com/office/drawing/2014/main" id="{7BC637F7-3848-4CCE-89D2-81FB9B442748}"/>
              </a:ext>
            </a:extLst>
          </p:cNvPr>
          <p:cNvSpPr/>
          <p:nvPr/>
        </p:nvSpPr>
        <p:spPr>
          <a:xfrm>
            <a:off x="461554" y="1480462"/>
            <a:ext cx="252531" cy="2272931"/>
          </a:xfrm>
          <a:prstGeom prst="leftBrace">
            <a:avLst>
              <a:gd name="adj1" fmla="val 8333"/>
              <a:gd name="adj2" fmla="val 54215"/>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513647D3-76F9-4C80-BDD1-87CBCF386681}"/>
              </a:ext>
            </a:extLst>
          </p:cNvPr>
          <p:cNvSpPr txBox="1"/>
          <p:nvPr/>
        </p:nvSpPr>
        <p:spPr>
          <a:xfrm>
            <a:off x="4232366" y="6208406"/>
            <a:ext cx="3728980" cy="369332"/>
          </a:xfrm>
          <a:prstGeom prst="rect">
            <a:avLst/>
          </a:prstGeom>
          <a:noFill/>
        </p:spPr>
        <p:txBody>
          <a:bodyPr wrap="square" rtlCol="0">
            <a:spAutoFit/>
          </a:bodyPr>
          <a:lstStyle/>
          <a:p>
            <a:pPr algn="ctr"/>
            <a:r>
              <a:rPr lang="en-US" i="1" dirty="0">
                <a:solidFill>
                  <a:schemeClr val="bg1"/>
                </a:solidFill>
              </a:rPr>
              <a:t>Based on Shriver et al. (2021)</a:t>
            </a:r>
          </a:p>
        </p:txBody>
      </p:sp>
    </p:spTree>
    <p:extLst>
      <p:ext uri="{BB962C8B-B14F-4D97-AF65-F5344CB8AC3E}">
        <p14:creationId xmlns:p14="http://schemas.microsoft.com/office/powerpoint/2010/main" val="3779402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tree with snow on it&#10;&#10;Description automatically generated with medium confidence">
            <a:extLst>
              <a:ext uri="{FF2B5EF4-FFF2-40B4-BE49-F238E27FC236}">
                <a16:creationId xmlns:a16="http://schemas.microsoft.com/office/drawing/2014/main" id="{C63D75C3-82B9-419A-A648-95760D495737}"/>
              </a:ext>
            </a:extLst>
          </p:cNvPr>
          <p:cNvPicPr>
            <a:picLocks noChangeAspect="1"/>
          </p:cNvPicPr>
          <p:nvPr/>
        </p:nvPicPr>
        <p:blipFill rotWithShape="1">
          <a:blip r:embed="rId3">
            <a:extLst>
              <a:ext uri="{28A0092B-C50C-407E-A947-70E740481C1C}">
                <a14:useLocalDpi xmlns:a14="http://schemas.microsoft.com/office/drawing/2010/main" val="0"/>
              </a:ext>
            </a:extLst>
          </a:blip>
          <a:srcRect t="2471" r="-2" b="15153"/>
          <a:stretch/>
        </p:blipFill>
        <p:spPr>
          <a:xfrm>
            <a:off x="20" y="10"/>
            <a:ext cx="4578952" cy="6857990"/>
          </a:xfrm>
          <a:prstGeom prst="rect">
            <a:avLst/>
          </a:prstGeom>
        </p:spPr>
      </p:pic>
      <p:sp>
        <p:nvSpPr>
          <p:cNvPr id="39" name="Rectangle 30">
            <a:extLst>
              <a:ext uri="{FF2B5EF4-FFF2-40B4-BE49-F238E27FC236}">
                <a16:creationId xmlns:a16="http://schemas.microsoft.com/office/drawing/2014/main" id="{F4C359F3-25B2-4E2B-8713-5583EAF4C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9733" y="0"/>
            <a:ext cx="755226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7D70A1-33A0-4190-A99D-A8DF7CE6AB75}"/>
              </a:ext>
            </a:extLst>
          </p:cNvPr>
          <p:cNvSpPr>
            <a:spLocks noGrp="1"/>
          </p:cNvSpPr>
          <p:nvPr>
            <p:ph type="title"/>
          </p:nvPr>
        </p:nvSpPr>
        <p:spPr>
          <a:xfrm>
            <a:off x="5124206" y="516835"/>
            <a:ext cx="6339840" cy="1666501"/>
          </a:xfrm>
        </p:spPr>
        <p:txBody>
          <a:bodyPr>
            <a:normAutofit/>
          </a:bodyPr>
          <a:lstStyle/>
          <a:p>
            <a:r>
              <a:rPr lang="en-US" i="1" dirty="0">
                <a:solidFill>
                  <a:srgbClr val="FFFFFF"/>
                </a:solidFill>
              </a:rPr>
              <a:t>Pinus </a:t>
            </a:r>
            <a:r>
              <a:rPr lang="en-US" i="1" dirty="0" err="1">
                <a:solidFill>
                  <a:srgbClr val="FFFFFF"/>
                </a:solidFill>
              </a:rPr>
              <a:t>lambertiana</a:t>
            </a:r>
            <a:r>
              <a:rPr lang="en-US" i="1" dirty="0">
                <a:solidFill>
                  <a:srgbClr val="FFFFFF"/>
                </a:solidFill>
              </a:rPr>
              <a:t> </a:t>
            </a:r>
            <a:br>
              <a:rPr lang="en-US" i="1" dirty="0">
                <a:solidFill>
                  <a:srgbClr val="FFFFFF"/>
                </a:solidFill>
              </a:rPr>
            </a:br>
            <a:r>
              <a:rPr lang="en-US" dirty="0">
                <a:solidFill>
                  <a:srgbClr val="FFFFFF"/>
                </a:solidFill>
              </a:rPr>
              <a:t>(sugar pine)</a:t>
            </a:r>
          </a:p>
        </p:txBody>
      </p:sp>
      <p:sp>
        <p:nvSpPr>
          <p:cNvPr id="40" name="Rectangle 32">
            <a:extLst>
              <a:ext uri="{FF2B5EF4-FFF2-40B4-BE49-F238E27FC236}">
                <a16:creationId xmlns:a16="http://schemas.microsoft.com/office/drawing/2014/main" id="{B026EB53-A064-438C-B0CD-AC150363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8972"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a:extLst>
              <a:ext uri="{FF2B5EF4-FFF2-40B4-BE49-F238E27FC236}">
                <a16:creationId xmlns:a16="http://schemas.microsoft.com/office/drawing/2014/main" id="{A57222BF-7CD4-40DC-B58A-29FE674B7DBB}"/>
              </a:ext>
            </a:extLst>
          </p:cNvPr>
          <p:cNvSpPr>
            <a:spLocks noGrp="1"/>
          </p:cNvSpPr>
          <p:nvPr>
            <p:ph idx="1"/>
          </p:nvPr>
        </p:nvSpPr>
        <p:spPr>
          <a:xfrm>
            <a:off x="5124206" y="2236304"/>
            <a:ext cx="6339840" cy="3652667"/>
          </a:xfrm>
        </p:spPr>
        <p:txBody>
          <a:bodyPr>
            <a:normAutofit/>
          </a:bodyPr>
          <a:lstStyle/>
          <a:p>
            <a:pPr>
              <a:spcBef>
                <a:spcPts val="1800"/>
              </a:spcBef>
            </a:pPr>
            <a:r>
              <a:rPr lang="en-US" sz="2800" dirty="0">
                <a:solidFill>
                  <a:srgbClr val="FFFFFF"/>
                </a:solidFill>
              </a:rPr>
              <a:t>5-25% of basal area in the mixed conifer forest type in CA and OR</a:t>
            </a:r>
          </a:p>
          <a:p>
            <a:pPr>
              <a:spcBef>
                <a:spcPts val="1800"/>
              </a:spcBef>
            </a:pPr>
            <a:r>
              <a:rPr lang="en-US" sz="2800" dirty="0">
                <a:solidFill>
                  <a:srgbClr val="FFFFFF"/>
                </a:solidFill>
              </a:rPr>
              <a:t>Valuable food source for wildlife</a:t>
            </a:r>
          </a:p>
          <a:p>
            <a:pPr>
              <a:spcBef>
                <a:spcPts val="1800"/>
              </a:spcBef>
            </a:pPr>
            <a:r>
              <a:rPr lang="en-US" sz="2800" dirty="0">
                <a:solidFill>
                  <a:srgbClr val="FFFFFF"/>
                </a:solidFill>
              </a:rPr>
              <a:t>The largest member of </a:t>
            </a:r>
            <a:r>
              <a:rPr lang="en-US" sz="2800" i="1" dirty="0">
                <a:solidFill>
                  <a:srgbClr val="FFFFFF"/>
                </a:solidFill>
              </a:rPr>
              <a:t>Pinus</a:t>
            </a:r>
            <a:r>
              <a:rPr lang="en-US" sz="2800" dirty="0">
                <a:solidFill>
                  <a:srgbClr val="FFFFFF"/>
                </a:solidFill>
              </a:rPr>
              <a:t>, the “Queen of the Sierra”</a:t>
            </a:r>
          </a:p>
          <a:p>
            <a:pPr>
              <a:spcBef>
                <a:spcPts val="1800"/>
              </a:spcBef>
            </a:pPr>
            <a:r>
              <a:rPr lang="en-US" sz="2800" dirty="0">
                <a:solidFill>
                  <a:srgbClr val="FFFFFF"/>
                </a:solidFill>
              </a:rPr>
              <a:t>Facing numerous threats</a:t>
            </a:r>
          </a:p>
          <a:p>
            <a:endParaRPr lang="en-US" sz="1800" dirty="0">
              <a:solidFill>
                <a:srgbClr val="FFFFFF"/>
              </a:solidFill>
            </a:endParaRPr>
          </a:p>
        </p:txBody>
      </p:sp>
      <p:sp>
        <p:nvSpPr>
          <p:cNvPr id="21" name="TextBox 20">
            <a:extLst>
              <a:ext uri="{FF2B5EF4-FFF2-40B4-BE49-F238E27FC236}">
                <a16:creationId xmlns:a16="http://schemas.microsoft.com/office/drawing/2014/main" id="{59026F95-75EF-4353-B062-0BC82EE3393E}"/>
              </a:ext>
            </a:extLst>
          </p:cNvPr>
          <p:cNvSpPr txBox="1"/>
          <p:nvPr/>
        </p:nvSpPr>
        <p:spPr>
          <a:xfrm>
            <a:off x="2906468" y="6596380"/>
            <a:ext cx="1704508" cy="261610"/>
          </a:xfrm>
          <a:prstGeom prst="rect">
            <a:avLst/>
          </a:prstGeom>
          <a:noFill/>
        </p:spPr>
        <p:txBody>
          <a:bodyPr wrap="square" rtlCol="0">
            <a:spAutoFit/>
          </a:bodyPr>
          <a:lstStyle/>
          <a:p>
            <a:pPr algn="r"/>
            <a:r>
              <a:rPr lang="en-US" sz="1050" i="1" dirty="0"/>
              <a:t>Matt </a:t>
            </a:r>
            <a:r>
              <a:rPr lang="en-US" sz="1050" i="1" dirty="0" err="1"/>
              <a:t>Strieby</a:t>
            </a:r>
            <a:endParaRPr lang="en-US" sz="1050" i="1" dirty="0"/>
          </a:p>
        </p:txBody>
      </p:sp>
    </p:spTree>
    <p:extLst>
      <p:ext uri="{BB962C8B-B14F-4D97-AF65-F5344CB8AC3E}">
        <p14:creationId xmlns:p14="http://schemas.microsoft.com/office/powerpoint/2010/main" val="1330771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FC0D7-A3CE-4FC0-81E5-A809EAA5BDE3}"/>
              </a:ext>
            </a:extLst>
          </p:cNvPr>
          <p:cNvSpPr>
            <a:spLocks noGrp="1"/>
          </p:cNvSpPr>
          <p:nvPr>
            <p:ph type="title"/>
          </p:nvPr>
        </p:nvSpPr>
        <p:spPr/>
        <p:txBody>
          <a:bodyPr/>
          <a:lstStyle/>
          <a:p>
            <a:r>
              <a:rPr lang="en-US" dirty="0"/>
              <a:t>Results: Survival</a:t>
            </a:r>
          </a:p>
        </p:txBody>
      </p:sp>
      <p:pic>
        <p:nvPicPr>
          <p:cNvPr id="9" name="Content Placeholder 8">
            <a:extLst>
              <a:ext uri="{FF2B5EF4-FFF2-40B4-BE49-F238E27FC236}">
                <a16:creationId xmlns:a16="http://schemas.microsoft.com/office/drawing/2014/main" id="{0C458144-72FF-4D9A-992A-23001C7E8DA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352427" y="1849922"/>
            <a:ext cx="9487145" cy="4312339"/>
          </a:xfrm>
        </p:spPr>
      </p:pic>
    </p:spTree>
    <p:extLst>
      <p:ext uri="{BB962C8B-B14F-4D97-AF65-F5344CB8AC3E}">
        <p14:creationId xmlns:p14="http://schemas.microsoft.com/office/powerpoint/2010/main" val="1192139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FC0D7-A3CE-4FC0-81E5-A809EAA5BDE3}"/>
              </a:ext>
            </a:extLst>
          </p:cNvPr>
          <p:cNvSpPr>
            <a:spLocks noGrp="1"/>
          </p:cNvSpPr>
          <p:nvPr>
            <p:ph type="title"/>
          </p:nvPr>
        </p:nvSpPr>
        <p:spPr/>
        <p:txBody>
          <a:bodyPr/>
          <a:lstStyle/>
          <a:p>
            <a:r>
              <a:rPr lang="en-US" dirty="0"/>
              <a:t>Results: Survival</a:t>
            </a:r>
          </a:p>
        </p:txBody>
      </p:sp>
      <p:pic>
        <p:nvPicPr>
          <p:cNvPr id="9" name="Content Placeholder 8">
            <a:extLst>
              <a:ext uri="{FF2B5EF4-FFF2-40B4-BE49-F238E27FC236}">
                <a16:creationId xmlns:a16="http://schemas.microsoft.com/office/drawing/2014/main" id="{0C458144-72FF-4D9A-992A-23001C7E8DA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352427" y="1849922"/>
            <a:ext cx="9487145" cy="4312339"/>
          </a:xfrm>
        </p:spPr>
      </p:pic>
      <p:sp>
        <p:nvSpPr>
          <p:cNvPr id="4" name="Rectangle 3">
            <a:extLst>
              <a:ext uri="{FF2B5EF4-FFF2-40B4-BE49-F238E27FC236}">
                <a16:creationId xmlns:a16="http://schemas.microsoft.com/office/drawing/2014/main" id="{EE4811C3-FFE9-48FC-B666-90A0553AA19B}"/>
              </a:ext>
            </a:extLst>
          </p:cNvPr>
          <p:cNvSpPr/>
          <p:nvPr/>
        </p:nvSpPr>
        <p:spPr>
          <a:xfrm>
            <a:off x="1352427" y="1737360"/>
            <a:ext cx="3209678" cy="2278049"/>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2228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FC0D7-A3CE-4FC0-81E5-A809EAA5BDE3}"/>
              </a:ext>
            </a:extLst>
          </p:cNvPr>
          <p:cNvSpPr>
            <a:spLocks noGrp="1"/>
          </p:cNvSpPr>
          <p:nvPr>
            <p:ph type="title"/>
          </p:nvPr>
        </p:nvSpPr>
        <p:spPr/>
        <p:txBody>
          <a:bodyPr/>
          <a:lstStyle/>
          <a:p>
            <a:r>
              <a:rPr lang="en-US" dirty="0"/>
              <a:t>Results: Survival</a:t>
            </a:r>
          </a:p>
        </p:txBody>
      </p:sp>
      <p:pic>
        <p:nvPicPr>
          <p:cNvPr id="9" name="Content Placeholder 8">
            <a:extLst>
              <a:ext uri="{FF2B5EF4-FFF2-40B4-BE49-F238E27FC236}">
                <a16:creationId xmlns:a16="http://schemas.microsoft.com/office/drawing/2014/main" id="{0C458144-72FF-4D9A-992A-23001C7E8DA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352427" y="1849922"/>
            <a:ext cx="9487145" cy="4312339"/>
          </a:xfrm>
        </p:spPr>
      </p:pic>
      <p:sp>
        <p:nvSpPr>
          <p:cNvPr id="4" name="Rectangle 3">
            <a:extLst>
              <a:ext uri="{FF2B5EF4-FFF2-40B4-BE49-F238E27FC236}">
                <a16:creationId xmlns:a16="http://schemas.microsoft.com/office/drawing/2014/main" id="{4BF5570C-185B-48EB-9492-0D1C7F61B75A}"/>
              </a:ext>
            </a:extLst>
          </p:cNvPr>
          <p:cNvSpPr/>
          <p:nvPr/>
        </p:nvSpPr>
        <p:spPr>
          <a:xfrm>
            <a:off x="4491160" y="1737360"/>
            <a:ext cx="3195101" cy="2278049"/>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694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FC0D7-A3CE-4FC0-81E5-A809EAA5BDE3}"/>
              </a:ext>
            </a:extLst>
          </p:cNvPr>
          <p:cNvSpPr>
            <a:spLocks noGrp="1"/>
          </p:cNvSpPr>
          <p:nvPr>
            <p:ph type="title"/>
          </p:nvPr>
        </p:nvSpPr>
        <p:spPr/>
        <p:txBody>
          <a:bodyPr/>
          <a:lstStyle/>
          <a:p>
            <a:r>
              <a:rPr lang="en-US" dirty="0"/>
              <a:t>Results: Survival</a:t>
            </a:r>
          </a:p>
        </p:txBody>
      </p:sp>
      <p:pic>
        <p:nvPicPr>
          <p:cNvPr id="9" name="Content Placeholder 8">
            <a:extLst>
              <a:ext uri="{FF2B5EF4-FFF2-40B4-BE49-F238E27FC236}">
                <a16:creationId xmlns:a16="http://schemas.microsoft.com/office/drawing/2014/main" id="{0C458144-72FF-4D9A-992A-23001C7E8DA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352427" y="1849922"/>
            <a:ext cx="9487145" cy="4312339"/>
          </a:xfrm>
        </p:spPr>
      </p:pic>
      <p:sp>
        <p:nvSpPr>
          <p:cNvPr id="5" name="Rectangle 4">
            <a:extLst>
              <a:ext uri="{FF2B5EF4-FFF2-40B4-BE49-F238E27FC236}">
                <a16:creationId xmlns:a16="http://schemas.microsoft.com/office/drawing/2014/main" id="{127E9517-249D-4032-90D6-A2716A40AED3}"/>
              </a:ext>
            </a:extLst>
          </p:cNvPr>
          <p:cNvSpPr/>
          <p:nvPr/>
        </p:nvSpPr>
        <p:spPr>
          <a:xfrm>
            <a:off x="4469959" y="1728042"/>
            <a:ext cx="3209678" cy="2278049"/>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A5505DA-0304-4141-AF64-4BD76D6FA1DA}"/>
              </a:ext>
            </a:extLst>
          </p:cNvPr>
          <p:cNvSpPr/>
          <p:nvPr/>
        </p:nvSpPr>
        <p:spPr>
          <a:xfrm>
            <a:off x="7679637" y="1728041"/>
            <a:ext cx="3313043" cy="2278049"/>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9830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FC0D7-A3CE-4FC0-81E5-A809EAA5BDE3}"/>
              </a:ext>
            </a:extLst>
          </p:cNvPr>
          <p:cNvSpPr>
            <a:spLocks noGrp="1"/>
          </p:cNvSpPr>
          <p:nvPr>
            <p:ph type="title"/>
          </p:nvPr>
        </p:nvSpPr>
        <p:spPr/>
        <p:txBody>
          <a:bodyPr/>
          <a:lstStyle/>
          <a:p>
            <a:r>
              <a:rPr lang="en-US" dirty="0"/>
              <a:t>Results: Growth</a:t>
            </a:r>
          </a:p>
        </p:txBody>
      </p:sp>
      <p:pic>
        <p:nvPicPr>
          <p:cNvPr id="9" name="Content Placeholder 8">
            <a:extLst>
              <a:ext uri="{FF2B5EF4-FFF2-40B4-BE49-F238E27FC236}">
                <a16:creationId xmlns:a16="http://schemas.microsoft.com/office/drawing/2014/main" id="{0C458144-72FF-4D9A-992A-23001C7E8DA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352427" y="1849922"/>
            <a:ext cx="9487145" cy="4312338"/>
          </a:xfrm>
        </p:spPr>
      </p:pic>
    </p:spTree>
    <p:extLst>
      <p:ext uri="{BB962C8B-B14F-4D97-AF65-F5344CB8AC3E}">
        <p14:creationId xmlns:p14="http://schemas.microsoft.com/office/powerpoint/2010/main" val="215778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FC0D7-A3CE-4FC0-81E5-A809EAA5BDE3}"/>
              </a:ext>
            </a:extLst>
          </p:cNvPr>
          <p:cNvSpPr>
            <a:spLocks noGrp="1"/>
          </p:cNvSpPr>
          <p:nvPr>
            <p:ph type="title"/>
          </p:nvPr>
        </p:nvSpPr>
        <p:spPr/>
        <p:txBody>
          <a:bodyPr/>
          <a:lstStyle/>
          <a:p>
            <a:r>
              <a:rPr lang="en-US" dirty="0"/>
              <a:t>Results: Growth</a:t>
            </a:r>
          </a:p>
        </p:txBody>
      </p:sp>
      <p:pic>
        <p:nvPicPr>
          <p:cNvPr id="9" name="Content Placeholder 8">
            <a:extLst>
              <a:ext uri="{FF2B5EF4-FFF2-40B4-BE49-F238E27FC236}">
                <a16:creationId xmlns:a16="http://schemas.microsoft.com/office/drawing/2014/main" id="{0C458144-72FF-4D9A-992A-23001C7E8DA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352427" y="1849922"/>
            <a:ext cx="9487145" cy="4312338"/>
          </a:xfrm>
        </p:spPr>
      </p:pic>
      <p:sp>
        <p:nvSpPr>
          <p:cNvPr id="4" name="Rectangle 3">
            <a:extLst>
              <a:ext uri="{FF2B5EF4-FFF2-40B4-BE49-F238E27FC236}">
                <a16:creationId xmlns:a16="http://schemas.microsoft.com/office/drawing/2014/main" id="{507EC9A4-6D6D-4E2B-8B64-B2636F53BC90}"/>
              </a:ext>
            </a:extLst>
          </p:cNvPr>
          <p:cNvSpPr/>
          <p:nvPr/>
        </p:nvSpPr>
        <p:spPr>
          <a:xfrm>
            <a:off x="4469958" y="1728042"/>
            <a:ext cx="3313043" cy="2278049"/>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B0C523A-6363-4EEB-B2C7-C9F345BC7F05}"/>
              </a:ext>
            </a:extLst>
          </p:cNvPr>
          <p:cNvSpPr/>
          <p:nvPr/>
        </p:nvSpPr>
        <p:spPr>
          <a:xfrm>
            <a:off x="1156915" y="3884211"/>
            <a:ext cx="3313043" cy="2278049"/>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3513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FC0D7-A3CE-4FC0-81E5-A809EAA5BDE3}"/>
              </a:ext>
            </a:extLst>
          </p:cNvPr>
          <p:cNvSpPr>
            <a:spLocks noGrp="1"/>
          </p:cNvSpPr>
          <p:nvPr>
            <p:ph type="title"/>
          </p:nvPr>
        </p:nvSpPr>
        <p:spPr/>
        <p:txBody>
          <a:bodyPr/>
          <a:lstStyle/>
          <a:p>
            <a:r>
              <a:rPr lang="en-US" dirty="0"/>
              <a:t>Results: Fecundity</a:t>
            </a:r>
          </a:p>
        </p:txBody>
      </p:sp>
      <p:pic>
        <p:nvPicPr>
          <p:cNvPr id="9" name="Content Placeholder 8">
            <a:extLst>
              <a:ext uri="{FF2B5EF4-FFF2-40B4-BE49-F238E27FC236}">
                <a16:creationId xmlns:a16="http://schemas.microsoft.com/office/drawing/2014/main" id="{0C458144-72FF-4D9A-992A-23001C7E8DA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352427" y="1849922"/>
            <a:ext cx="9487145" cy="4312338"/>
          </a:xfrm>
        </p:spPr>
      </p:pic>
    </p:spTree>
    <p:extLst>
      <p:ext uri="{BB962C8B-B14F-4D97-AF65-F5344CB8AC3E}">
        <p14:creationId xmlns:p14="http://schemas.microsoft.com/office/powerpoint/2010/main" val="2361576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FC0D7-A3CE-4FC0-81E5-A809EAA5BDE3}"/>
              </a:ext>
            </a:extLst>
          </p:cNvPr>
          <p:cNvSpPr>
            <a:spLocks noGrp="1"/>
          </p:cNvSpPr>
          <p:nvPr>
            <p:ph type="title"/>
          </p:nvPr>
        </p:nvSpPr>
        <p:spPr/>
        <p:txBody>
          <a:bodyPr/>
          <a:lstStyle/>
          <a:p>
            <a:r>
              <a:rPr lang="en-US" dirty="0"/>
              <a:t>Results: Fecundity</a:t>
            </a:r>
          </a:p>
        </p:txBody>
      </p:sp>
      <p:pic>
        <p:nvPicPr>
          <p:cNvPr id="9" name="Content Placeholder 8">
            <a:extLst>
              <a:ext uri="{FF2B5EF4-FFF2-40B4-BE49-F238E27FC236}">
                <a16:creationId xmlns:a16="http://schemas.microsoft.com/office/drawing/2014/main" id="{0C458144-72FF-4D9A-992A-23001C7E8DA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352427" y="1849922"/>
            <a:ext cx="9487145" cy="4312338"/>
          </a:xfrm>
        </p:spPr>
      </p:pic>
      <p:sp>
        <p:nvSpPr>
          <p:cNvPr id="7" name="Rectangle 6">
            <a:extLst>
              <a:ext uri="{FF2B5EF4-FFF2-40B4-BE49-F238E27FC236}">
                <a16:creationId xmlns:a16="http://schemas.microsoft.com/office/drawing/2014/main" id="{35917A0A-7A3D-4F8C-B3E3-01E885055822}"/>
              </a:ext>
            </a:extLst>
          </p:cNvPr>
          <p:cNvSpPr/>
          <p:nvPr/>
        </p:nvSpPr>
        <p:spPr>
          <a:xfrm>
            <a:off x="4469958" y="1728042"/>
            <a:ext cx="3313043" cy="2278049"/>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AC0CE43-DED8-499D-8BF8-FDE6D3BD3E73}"/>
              </a:ext>
            </a:extLst>
          </p:cNvPr>
          <p:cNvSpPr/>
          <p:nvPr/>
        </p:nvSpPr>
        <p:spPr>
          <a:xfrm>
            <a:off x="1156915" y="3884211"/>
            <a:ext cx="3313043" cy="2278049"/>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2619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AAD4D-6E10-4EE5-85FB-91E94A5B75DC}"/>
              </a:ext>
            </a:extLst>
          </p:cNvPr>
          <p:cNvSpPr>
            <a:spLocks noGrp="1"/>
          </p:cNvSpPr>
          <p:nvPr>
            <p:ph type="title" idx="4294967295"/>
          </p:nvPr>
        </p:nvSpPr>
        <p:spPr>
          <a:xfrm>
            <a:off x="641350" y="5199132"/>
            <a:ext cx="10909300" cy="1058863"/>
          </a:xfrm>
        </p:spPr>
        <p:txBody>
          <a:bodyPr vert="horz" lIns="91440" tIns="45720" rIns="91440" bIns="45720" rtlCol="0" anchor="b">
            <a:normAutofit/>
          </a:bodyPr>
          <a:lstStyle/>
          <a:p>
            <a:r>
              <a:rPr lang="en-US" sz="3300" dirty="0">
                <a:solidFill>
                  <a:schemeClr val="tx1">
                    <a:lumMod val="85000"/>
                    <a:lumOff val="15000"/>
                  </a:schemeClr>
                </a:solidFill>
              </a:rPr>
              <a:t>Results: Stressor effects on asymptotic population growth rate</a:t>
            </a:r>
          </a:p>
        </p:txBody>
      </p:sp>
      <p:pic>
        <p:nvPicPr>
          <p:cNvPr id="5" name="Content Placeholder 4" descr="Diagram&#10;&#10;Description automatically generated">
            <a:extLst>
              <a:ext uri="{FF2B5EF4-FFF2-40B4-BE49-F238E27FC236}">
                <a16:creationId xmlns:a16="http://schemas.microsoft.com/office/drawing/2014/main" id="{6241BB9D-C430-46BA-93E0-1C49B6076F99}"/>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t="945" r="-1" b="8297"/>
          <a:stretch/>
        </p:blipFill>
        <p:spPr>
          <a:xfrm>
            <a:off x="633412" y="1077085"/>
            <a:ext cx="10917238" cy="3603625"/>
          </a:xfrm>
          <a:prstGeom prst="rect">
            <a:avLst/>
          </a:prstGeom>
        </p:spPr>
      </p:pic>
    </p:spTree>
    <p:extLst>
      <p:ext uri="{BB962C8B-B14F-4D97-AF65-F5344CB8AC3E}">
        <p14:creationId xmlns:p14="http://schemas.microsoft.com/office/powerpoint/2010/main" val="1477435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AAD4D-6E10-4EE5-85FB-91E94A5B75DC}"/>
              </a:ext>
            </a:extLst>
          </p:cNvPr>
          <p:cNvSpPr>
            <a:spLocks noGrp="1"/>
          </p:cNvSpPr>
          <p:nvPr>
            <p:ph type="title" idx="4294967295"/>
          </p:nvPr>
        </p:nvSpPr>
        <p:spPr>
          <a:xfrm>
            <a:off x="641350" y="5199132"/>
            <a:ext cx="10909300" cy="1058863"/>
          </a:xfrm>
        </p:spPr>
        <p:txBody>
          <a:bodyPr vert="horz" lIns="91440" tIns="45720" rIns="91440" bIns="45720" rtlCol="0" anchor="b">
            <a:normAutofit/>
          </a:bodyPr>
          <a:lstStyle/>
          <a:p>
            <a:r>
              <a:rPr lang="en-US" sz="3300" dirty="0">
                <a:solidFill>
                  <a:schemeClr val="tx1">
                    <a:lumMod val="85000"/>
                    <a:lumOff val="15000"/>
                  </a:schemeClr>
                </a:solidFill>
              </a:rPr>
              <a:t>Results: Stressor effects on asymptotic population growth rate</a:t>
            </a:r>
          </a:p>
        </p:txBody>
      </p:sp>
      <p:pic>
        <p:nvPicPr>
          <p:cNvPr id="5" name="Content Placeholder 4" descr="Diagram&#10;&#10;Description automatically generated">
            <a:extLst>
              <a:ext uri="{FF2B5EF4-FFF2-40B4-BE49-F238E27FC236}">
                <a16:creationId xmlns:a16="http://schemas.microsoft.com/office/drawing/2014/main" id="{6241BB9D-C430-46BA-93E0-1C49B6076F99}"/>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t="945" r="-1" b="8297"/>
          <a:stretch/>
        </p:blipFill>
        <p:spPr>
          <a:xfrm>
            <a:off x="633412" y="1077085"/>
            <a:ext cx="10917238" cy="3603625"/>
          </a:xfrm>
          <a:prstGeom prst="rect">
            <a:avLst/>
          </a:prstGeom>
        </p:spPr>
      </p:pic>
      <p:sp>
        <p:nvSpPr>
          <p:cNvPr id="4" name="Rectangle 3">
            <a:extLst>
              <a:ext uri="{FF2B5EF4-FFF2-40B4-BE49-F238E27FC236}">
                <a16:creationId xmlns:a16="http://schemas.microsoft.com/office/drawing/2014/main" id="{4A05A29B-977A-4F84-B258-A4A2B0A644F2}"/>
              </a:ext>
            </a:extLst>
          </p:cNvPr>
          <p:cNvSpPr/>
          <p:nvPr/>
        </p:nvSpPr>
        <p:spPr>
          <a:xfrm>
            <a:off x="1249322" y="1042534"/>
            <a:ext cx="1103891" cy="3723198"/>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832CB86-10C2-4B3B-811F-B2FF96D1216A}"/>
              </a:ext>
            </a:extLst>
          </p:cNvPr>
          <p:cNvSpPr/>
          <p:nvPr/>
        </p:nvSpPr>
        <p:spPr>
          <a:xfrm>
            <a:off x="5882252" y="1077085"/>
            <a:ext cx="5668398" cy="3723198"/>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17C51FE-FEA7-4D6C-B524-E27CEBB3E63F}"/>
              </a:ext>
            </a:extLst>
          </p:cNvPr>
          <p:cNvSpPr/>
          <p:nvPr/>
        </p:nvSpPr>
        <p:spPr>
          <a:xfrm>
            <a:off x="3565787" y="1042534"/>
            <a:ext cx="1039349" cy="3723198"/>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3AFDDB2-8405-4357-8714-A859196E9134}"/>
              </a:ext>
            </a:extLst>
          </p:cNvPr>
          <p:cNvSpPr/>
          <p:nvPr/>
        </p:nvSpPr>
        <p:spPr>
          <a:xfrm>
            <a:off x="4669678" y="1077085"/>
            <a:ext cx="1212574" cy="3723198"/>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784FE1-398E-419B-8BBE-BBFAA1773B98}"/>
              </a:ext>
            </a:extLst>
          </p:cNvPr>
          <p:cNvSpPr/>
          <p:nvPr/>
        </p:nvSpPr>
        <p:spPr>
          <a:xfrm>
            <a:off x="2353213" y="1077085"/>
            <a:ext cx="1212574" cy="3723198"/>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636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4731F09-324B-4696-B41C-FC9C84F221FB}"/>
              </a:ext>
            </a:extLst>
          </p:cNvPr>
          <p:cNvSpPr>
            <a:spLocks noGrp="1"/>
          </p:cNvSpPr>
          <p:nvPr>
            <p:ph type="title"/>
          </p:nvPr>
        </p:nvSpPr>
        <p:spPr>
          <a:xfrm>
            <a:off x="492370" y="516835"/>
            <a:ext cx="3084844" cy="2103875"/>
          </a:xfrm>
        </p:spPr>
        <p:txBody>
          <a:bodyPr>
            <a:normAutofit/>
          </a:bodyPr>
          <a:lstStyle/>
          <a:p>
            <a:r>
              <a:rPr lang="en-US" sz="3600" dirty="0">
                <a:solidFill>
                  <a:srgbClr val="FFFFFF"/>
                </a:solidFill>
              </a:rPr>
              <a:t>High-severity fire</a:t>
            </a:r>
          </a:p>
        </p:txBody>
      </p:sp>
      <p:sp>
        <p:nvSpPr>
          <p:cNvPr id="9" name="Content Placeholder 8">
            <a:extLst>
              <a:ext uri="{FF2B5EF4-FFF2-40B4-BE49-F238E27FC236}">
                <a16:creationId xmlns:a16="http://schemas.microsoft.com/office/drawing/2014/main" id="{8532C5A2-4C61-421D-9D9F-C0DEA1F84E9B}"/>
              </a:ext>
            </a:extLst>
          </p:cNvPr>
          <p:cNvSpPr>
            <a:spLocks noGrp="1"/>
          </p:cNvSpPr>
          <p:nvPr>
            <p:ph idx="1"/>
          </p:nvPr>
        </p:nvSpPr>
        <p:spPr>
          <a:xfrm>
            <a:off x="492371" y="2653800"/>
            <a:ext cx="3084844" cy="3335519"/>
          </a:xfrm>
        </p:spPr>
        <p:txBody>
          <a:bodyPr>
            <a:normAutofit/>
          </a:bodyPr>
          <a:lstStyle/>
          <a:p>
            <a:pPr marL="457200" indent="-457200">
              <a:buFont typeface="+mj-lt"/>
              <a:buAutoNum type="arabicPeriod"/>
            </a:pPr>
            <a:r>
              <a:rPr lang="en-US" sz="2400" dirty="0">
                <a:solidFill>
                  <a:srgbClr val="FFFFFF"/>
                </a:solidFill>
              </a:rPr>
              <a:t>Increasing HS patch size</a:t>
            </a:r>
          </a:p>
          <a:p>
            <a:pPr marL="457200" indent="-457200">
              <a:buFont typeface="+mj-lt"/>
              <a:buAutoNum type="arabicPeriod"/>
            </a:pPr>
            <a:r>
              <a:rPr lang="en-US" sz="2400" dirty="0">
                <a:solidFill>
                  <a:srgbClr val="FFFFFF"/>
                </a:solidFill>
              </a:rPr>
              <a:t>Increasing area affected</a:t>
            </a:r>
          </a:p>
          <a:p>
            <a:pPr marL="457200" indent="-457200">
              <a:buFont typeface="+mj-lt"/>
              <a:buAutoNum type="arabicPeriod"/>
            </a:pPr>
            <a:endParaRPr lang="en-US" sz="2400" dirty="0">
              <a:solidFill>
                <a:srgbClr val="FFFFFF"/>
              </a:solidFill>
            </a:endParaRPr>
          </a:p>
        </p:txBody>
      </p:sp>
      <p:pic>
        <p:nvPicPr>
          <p:cNvPr id="5" name="Content Placeholder 4" descr="A road with trees on the side&#10;&#10;Description automatically generated with low confidence">
            <a:extLst>
              <a:ext uri="{FF2B5EF4-FFF2-40B4-BE49-F238E27FC236}">
                <a16:creationId xmlns:a16="http://schemas.microsoft.com/office/drawing/2014/main" id="{FCF74F91-3D1A-4ABF-847C-5FA0B3513996}"/>
              </a:ext>
            </a:extLst>
          </p:cNvPr>
          <p:cNvPicPr>
            <a:picLocks noChangeAspect="1"/>
          </p:cNvPicPr>
          <p:nvPr/>
        </p:nvPicPr>
        <p:blipFill rotWithShape="1">
          <a:blip r:embed="rId3">
            <a:extLst>
              <a:ext uri="{28A0092B-C50C-407E-A947-70E740481C1C}">
                <a14:useLocalDpi xmlns:a14="http://schemas.microsoft.com/office/drawing/2010/main" val="0"/>
              </a:ext>
            </a:extLst>
          </a:blip>
          <a:srcRect l="6200" r="5094"/>
          <a:stretch/>
        </p:blipFill>
        <p:spPr>
          <a:xfrm>
            <a:off x="4075043" y="10"/>
            <a:ext cx="8111272" cy="6857990"/>
          </a:xfrm>
          <a:prstGeom prst="rect">
            <a:avLst/>
          </a:prstGeom>
        </p:spPr>
      </p:pic>
      <p:sp>
        <p:nvSpPr>
          <p:cNvPr id="16" name="Rectangle 15">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3653F6DF-A4B4-4006-8BA7-E05F6EA3A626}"/>
              </a:ext>
            </a:extLst>
          </p:cNvPr>
          <p:cNvSpPr txBox="1"/>
          <p:nvPr/>
        </p:nvSpPr>
        <p:spPr>
          <a:xfrm>
            <a:off x="10508443" y="6596380"/>
            <a:ext cx="1704508" cy="261610"/>
          </a:xfrm>
          <a:prstGeom prst="rect">
            <a:avLst/>
          </a:prstGeom>
          <a:noFill/>
        </p:spPr>
        <p:txBody>
          <a:bodyPr wrap="square" rtlCol="0">
            <a:spAutoFit/>
          </a:bodyPr>
          <a:lstStyle/>
          <a:p>
            <a:pPr algn="r"/>
            <a:r>
              <a:rPr lang="en-US" sz="1050" i="1" dirty="0">
                <a:solidFill>
                  <a:schemeClr val="bg2"/>
                </a:solidFill>
              </a:rPr>
              <a:t>Scott Rodd, </a:t>
            </a:r>
            <a:r>
              <a:rPr lang="en-US" sz="1050" i="1" dirty="0" err="1">
                <a:solidFill>
                  <a:schemeClr val="bg2"/>
                </a:solidFill>
              </a:rPr>
              <a:t>capRadio</a:t>
            </a:r>
            <a:endParaRPr lang="en-US" sz="1050" i="1" dirty="0">
              <a:solidFill>
                <a:schemeClr val="bg2"/>
              </a:solidFill>
            </a:endParaRPr>
          </a:p>
        </p:txBody>
      </p:sp>
    </p:spTree>
    <p:extLst>
      <p:ext uri="{BB962C8B-B14F-4D97-AF65-F5344CB8AC3E}">
        <p14:creationId xmlns:p14="http://schemas.microsoft.com/office/powerpoint/2010/main" val="222322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30">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with medium confidence">
            <a:extLst>
              <a:ext uri="{FF2B5EF4-FFF2-40B4-BE49-F238E27FC236}">
                <a16:creationId xmlns:a16="http://schemas.microsoft.com/office/drawing/2014/main" id="{AA830895-1FFE-46E2-8E90-50EB9E918F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3999" y="1498026"/>
            <a:ext cx="6275667" cy="3861948"/>
          </a:xfrm>
          <a:prstGeom prst="rect">
            <a:avLst/>
          </a:prstGeom>
        </p:spPr>
      </p:pic>
      <p:sp>
        <p:nvSpPr>
          <p:cNvPr id="35" name="Rectangle 34">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73AAD4D-6E10-4EE5-85FB-91E94A5B75DC}"/>
              </a:ext>
            </a:extLst>
          </p:cNvPr>
          <p:cNvSpPr>
            <a:spLocks noGrp="1"/>
          </p:cNvSpPr>
          <p:nvPr>
            <p:ph type="title"/>
          </p:nvPr>
        </p:nvSpPr>
        <p:spPr>
          <a:xfrm>
            <a:off x="8044070" y="241078"/>
            <a:ext cx="3883330" cy="2926080"/>
          </a:xfrm>
        </p:spPr>
        <p:txBody>
          <a:bodyPr vert="horz" lIns="91440" tIns="45720" rIns="91440" bIns="45720" rtlCol="0" anchor="b">
            <a:normAutofit/>
          </a:bodyPr>
          <a:lstStyle/>
          <a:p>
            <a:r>
              <a:rPr lang="en-US" sz="4000" dirty="0">
                <a:solidFill>
                  <a:srgbClr val="FFFFFF"/>
                </a:solidFill>
              </a:rPr>
              <a:t>Results: Asymptotic population growth rate across sampled subplots</a:t>
            </a:r>
          </a:p>
        </p:txBody>
      </p:sp>
      <p:sp>
        <p:nvSpPr>
          <p:cNvPr id="37" name="Rectangle 36">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D286A12F-A45F-420A-80D3-65AC7ECF366F}"/>
              </a:ext>
            </a:extLst>
          </p:cNvPr>
          <p:cNvSpPr txBox="1"/>
          <p:nvPr/>
        </p:nvSpPr>
        <p:spPr>
          <a:xfrm>
            <a:off x="8044070" y="3429000"/>
            <a:ext cx="3686348"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IQR 0.98 to 1.29</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Median 1.07</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Lambda &lt; 1 on 34.6% of subplots</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Assumes conditions held constant over time</a:t>
            </a:r>
          </a:p>
        </p:txBody>
      </p:sp>
    </p:spTree>
    <p:extLst>
      <p:ext uri="{BB962C8B-B14F-4D97-AF65-F5344CB8AC3E}">
        <p14:creationId xmlns:p14="http://schemas.microsoft.com/office/powerpoint/2010/main" val="2131239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888C18-7E74-4A98-A7B4-A5C43583A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436840-698D-4B5F-A7C0-101AD48D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97C9407-8DDA-4696-BA8A-2E78D021E6B5}"/>
              </a:ext>
            </a:extLst>
          </p:cNvPr>
          <p:cNvSpPr>
            <a:spLocks noGrp="1"/>
          </p:cNvSpPr>
          <p:nvPr>
            <p:ph type="title"/>
          </p:nvPr>
        </p:nvSpPr>
        <p:spPr>
          <a:xfrm>
            <a:off x="1097280" y="516836"/>
            <a:ext cx="5977937" cy="1294548"/>
          </a:xfrm>
        </p:spPr>
        <p:txBody>
          <a:bodyPr>
            <a:normAutofit/>
          </a:bodyPr>
          <a:lstStyle/>
          <a:p>
            <a:r>
              <a:rPr lang="en-US" sz="4000" dirty="0">
                <a:solidFill>
                  <a:srgbClr val="FFFFFF"/>
                </a:solidFill>
              </a:rPr>
              <a:t>Management implications</a:t>
            </a:r>
          </a:p>
        </p:txBody>
      </p:sp>
      <p:sp>
        <p:nvSpPr>
          <p:cNvPr id="3" name="Content Placeholder 2">
            <a:extLst>
              <a:ext uri="{FF2B5EF4-FFF2-40B4-BE49-F238E27FC236}">
                <a16:creationId xmlns:a16="http://schemas.microsoft.com/office/drawing/2014/main" id="{A14ACCD1-B416-49A9-8632-D71FE7B3AF88}"/>
              </a:ext>
            </a:extLst>
          </p:cNvPr>
          <p:cNvSpPr>
            <a:spLocks noGrp="1"/>
          </p:cNvSpPr>
          <p:nvPr>
            <p:ph idx="1"/>
          </p:nvPr>
        </p:nvSpPr>
        <p:spPr>
          <a:xfrm>
            <a:off x="1097279" y="2236304"/>
            <a:ext cx="5977938" cy="3652667"/>
          </a:xfrm>
        </p:spPr>
        <p:txBody>
          <a:bodyPr>
            <a:normAutofit/>
          </a:bodyPr>
          <a:lstStyle/>
          <a:p>
            <a:r>
              <a:rPr lang="en-US" sz="2800" dirty="0">
                <a:solidFill>
                  <a:srgbClr val="FFFFFF"/>
                </a:solidFill>
              </a:rPr>
              <a:t>Insights: </a:t>
            </a:r>
          </a:p>
          <a:p>
            <a:pPr lvl="1"/>
            <a:r>
              <a:rPr lang="en-US" sz="2400" dirty="0">
                <a:solidFill>
                  <a:srgbClr val="FFFFFF"/>
                </a:solidFill>
              </a:rPr>
              <a:t>Fire and density are key stressors</a:t>
            </a:r>
          </a:p>
          <a:p>
            <a:pPr lvl="1"/>
            <a:r>
              <a:rPr lang="en-US" sz="2400" dirty="0">
                <a:solidFill>
                  <a:srgbClr val="FFFFFF"/>
                </a:solidFill>
              </a:rPr>
              <a:t>Demographic value of large/old individuals</a:t>
            </a:r>
          </a:p>
          <a:p>
            <a:pPr lvl="1"/>
            <a:endParaRPr lang="en-US" sz="2400" dirty="0">
              <a:solidFill>
                <a:srgbClr val="FFFFFF"/>
              </a:solidFill>
            </a:endParaRPr>
          </a:p>
          <a:p>
            <a:r>
              <a:rPr lang="en-US" sz="2800" dirty="0">
                <a:solidFill>
                  <a:srgbClr val="FFFFFF"/>
                </a:solidFill>
              </a:rPr>
              <a:t>Responses:</a:t>
            </a:r>
          </a:p>
          <a:p>
            <a:pPr lvl="1"/>
            <a:r>
              <a:rPr lang="en-US" sz="2400" dirty="0">
                <a:solidFill>
                  <a:srgbClr val="FFFFFF"/>
                </a:solidFill>
              </a:rPr>
              <a:t>Fuel treatments</a:t>
            </a:r>
          </a:p>
          <a:p>
            <a:pPr lvl="1"/>
            <a:r>
              <a:rPr lang="en-US" sz="2400" dirty="0">
                <a:solidFill>
                  <a:srgbClr val="FFFFFF"/>
                </a:solidFill>
              </a:rPr>
              <a:t>Density reduction</a:t>
            </a:r>
          </a:p>
        </p:txBody>
      </p:sp>
      <p:sp>
        <p:nvSpPr>
          <p:cNvPr id="14" name="Rectangle 13">
            <a:extLst>
              <a:ext uri="{FF2B5EF4-FFF2-40B4-BE49-F238E27FC236}">
                <a16:creationId xmlns:a16="http://schemas.microsoft.com/office/drawing/2014/main" id="{3682BE5A-770A-4799-BE6D-CE0BD0AD2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descr="A picture containing tree, outdoor, snow&#10;&#10;Description automatically generated">
            <a:extLst>
              <a:ext uri="{FF2B5EF4-FFF2-40B4-BE49-F238E27FC236}">
                <a16:creationId xmlns:a16="http://schemas.microsoft.com/office/drawing/2014/main" id="{9CCF8511-04EF-492C-89E7-FBA6070129D4}"/>
              </a:ext>
            </a:extLst>
          </p:cNvPr>
          <p:cNvPicPr>
            <a:picLocks noChangeAspect="1"/>
          </p:cNvPicPr>
          <p:nvPr/>
        </p:nvPicPr>
        <p:blipFill rotWithShape="1">
          <a:blip r:embed="rId2">
            <a:extLst>
              <a:ext uri="{28A0092B-C50C-407E-A947-70E740481C1C}">
                <a14:useLocalDpi xmlns:a14="http://schemas.microsoft.com/office/drawing/2010/main" val="0"/>
              </a:ext>
            </a:extLst>
          </a:blip>
          <a:srcRect r="-3" b="1072"/>
          <a:stretch/>
        </p:blipFill>
        <p:spPr>
          <a:xfrm>
            <a:off x="7611902" y="10"/>
            <a:ext cx="4578557" cy="3396985"/>
          </a:xfrm>
          <a:prstGeom prst="rect">
            <a:avLst/>
          </a:prstGeom>
        </p:spPr>
      </p:pic>
      <p:sp>
        <p:nvSpPr>
          <p:cNvPr id="16" name="Rectangle 15">
            <a:extLst>
              <a:ext uri="{FF2B5EF4-FFF2-40B4-BE49-F238E27FC236}">
                <a16:creationId xmlns:a16="http://schemas.microsoft.com/office/drawing/2014/main" id="{85B58713-80A3-4F72-8ADA-A63E6BA8B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3396996"/>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ree, outdoor, wood, forest&#10;&#10;Description automatically generated">
            <a:extLst>
              <a:ext uri="{FF2B5EF4-FFF2-40B4-BE49-F238E27FC236}">
                <a16:creationId xmlns:a16="http://schemas.microsoft.com/office/drawing/2014/main" id="{76BFE8F0-5849-4C99-966D-C71D8B50361A}"/>
              </a:ext>
            </a:extLst>
          </p:cNvPr>
          <p:cNvPicPr>
            <a:picLocks noChangeAspect="1"/>
          </p:cNvPicPr>
          <p:nvPr/>
        </p:nvPicPr>
        <p:blipFill rotWithShape="1">
          <a:blip r:embed="rId3">
            <a:extLst>
              <a:ext uri="{28A0092B-C50C-407E-A947-70E740481C1C}">
                <a14:useLocalDpi xmlns:a14="http://schemas.microsoft.com/office/drawing/2010/main" val="0"/>
              </a:ext>
            </a:extLst>
          </a:blip>
          <a:srcRect l="227" r="-3" b="-3"/>
          <a:stretch/>
        </p:blipFill>
        <p:spPr>
          <a:xfrm>
            <a:off x="7611902" y="3461004"/>
            <a:ext cx="4580097" cy="3396995"/>
          </a:xfrm>
          <a:prstGeom prst="rect">
            <a:avLst/>
          </a:prstGeom>
        </p:spPr>
      </p:pic>
    </p:spTree>
    <p:extLst>
      <p:ext uri="{BB962C8B-B14F-4D97-AF65-F5344CB8AC3E}">
        <p14:creationId xmlns:p14="http://schemas.microsoft.com/office/powerpoint/2010/main" val="2024252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F356C-E9DD-4AF0-B1CF-B5308172E232}"/>
              </a:ext>
            </a:extLst>
          </p:cNvPr>
          <p:cNvSpPr>
            <a:spLocks noGrp="1"/>
          </p:cNvSpPr>
          <p:nvPr>
            <p:ph type="title"/>
          </p:nvPr>
        </p:nvSpPr>
        <p:spPr>
          <a:xfrm>
            <a:off x="1097280" y="286603"/>
            <a:ext cx="6601795" cy="1450757"/>
          </a:xfrm>
        </p:spPr>
        <p:txBody>
          <a:bodyPr>
            <a:normAutofit/>
          </a:bodyPr>
          <a:lstStyle/>
          <a:p>
            <a:r>
              <a:rPr lang="en-US" i="1" dirty="0" err="1"/>
              <a:t>Cronartium</a:t>
            </a:r>
            <a:r>
              <a:rPr lang="en-US" i="1" dirty="0"/>
              <a:t> </a:t>
            </a:r>
            <a:r>
              <a:rPr lang="en-US" i="1" dirty="0" err="1"/>
              <a:t>ribicola</a:t>
            </a:r>
            <a:br>
              <a:rPr lang="en-US" i="1" dirty="0"/>
            </a:br>
            <a:r>
              <a:rPr lang="en-US" dirty="0"/>
              <a:t>(White pine blister rust)</a:t>
            </a:r>
          </a:p>
        </p:txBody>
      </p:sp>
      <p:pic>
        <p:nvPicPr>
          <p:cNvPr id="8" name="Picture 7">
            <a:extLst>
              <a:ext uri="{FF2B5EF4-FFF2-40B4-BE49-F238E27FC236}">
                <a16:creationId xmlns:a16="http://schemas.microsoft.com/office/drawing/2014/main" id="{4135D124-C2E0-429A-89C8-66B2BA058400}"/>
              </a:ext>
            </a:extLst>
          </p:cNvPr>
          <p:cNvPicPr>
            <a:picLocks noChangeAspect="1"/>
          </p:cNvPicPr>
          <p:nvPr/>
        </p:nvPicPr>
        <p:blipFill>
          <a:blip r:embed="rId3"/>
          <a:stretch>
            <a:fillRect/>
          </a:stretch>
        </p:blipFill>
        <p:spPr>
          <a:xfrm>
            <a:off x="1723698" y="1753247"/>
            <a:ext cx="3734878" cy="4119915"/>
          </a:xfrm>
          <a:prstGeom prst="rect">
            <a:avLst/>
          </a:prstGeom>
        </p:spPr>
      </p:pic>
      <p:pic>
        <p:nvPicPr>
          <p:cNvPr id="5" name="Content Placeholder 4">
            <a:extLst>
              <a:ext uri="{FF2B5EF4-FFF2-40B4-BE49-F238E27FC236}">
                <a16:creationId xmlns:a16="http://schemas.microsoft.com/office/drawing/2014/main" id="{DA9E76FE-B76C-4F5D-B1BD-EB0C279CFEF8}"/>
              </a:ext>
            </a:extLst>
          </p:cNvPr>
          <p:cNvPicPr>
            <a:picLocks noChangeAspect="1"/>
          </p:cNvPicPr>
          <p:nvPr/>
        </p:nvPicPr>
        <p:blipFill>
          <a:blip r:embed="rId4"/>
          <a:stretch>
            <a:fillRect/>
          </a:stretch>
        </p:blipFill>
        <p:spPr>
          <a:xfrm>
            <a:off x="7445550" y="557826"/>
            <a:ext cx="4368218" cy="5615392"/>
          </a:xfrm>
          <a:prstGeom prst="rect">
            <a:avLst/>
          </a:prstGeom>
        </p:spPr>
      </p:pic>
      <p:sp>
        <p:nvSpPr>
          <p:cNvPr id="10" name="TextBox 9">
            <a:extLst>
              <a:ext uri="{FF2B5EF4-FFF2-40B4-BE49-F238E27FC236}">
                <a16:creationId xmlns:a16="http://schemas.microsoft.com/office/drawing/2014/main" id="{2F9C08F9-5C48-4CF9-9CAD-85B5A91735E9}"/>
              </a:ext>
            </a:extLst>
          </p:cNvPr>
          <p:cNvSpPr txBox="1"/>
          <p:nvPr/>
        </p:nvSpPr>
        <p:spPr>
          <a:xfrm>
            <a:off x="9815944" y="6054878"/>
            <a:ext cx="2376056" cy="253916"/>
          </a:xfrm>
          <a:prstGeom prst="rect">
            <a:avLst/>
          </a:prstGeom>
          <a:noFill/>
        </p:spPr>
        <p:txBody>
          <a:bodyPr wrap="square" rtlCol="0">
            <a:spAutoFit/>
          </a:bodyPr>
          <a:lstStyle/>
          <a:p>
            <a:pPr algn="r"/>
            <a:r>
              <a:rPr lang="en-US" sz="1050" i="1" dirty="0" err="1"/>
              <a:t>Geils</a:t>
            </a:r>
            <a:r>
              <a:rPr lang="en-US" sz="1050" i="1" dirty="0"/>
              <a:t> et al., (2010)  Forest Pathology</a:t>
            </a:r>
          </a:p>
        </p:txBody>
      </p:sp>
      <p:sp>
        <p:nvSpPr>
          <p:cNvPr id="11" name="TextBox 10">
            <a:extLst>
              <a:ext uri="{FF2B5EF4-FFF2-40B4-BE49-F238E27FC236}">
                <a16:creationId xmlns:a16="http://schemas.microsoft.com/office/drawing/2014/main" id="{E4B29C0A-1B3D-47B3-AC60-7845A09729D6}"/>
              </a:ext>
            </a:extLst>
          </p:cNvPr>
          <p:cNvSpPr txBox="1"/>
          <p:nvPr/>
        </p:nvSpPr>
        <p:spPr>
          <a:xfrm>
            <a:off x="3346783" y="5873162"/>
            <a:ext cx="2376056" cy="253916"/>
          </a:xfrm>
          <a:prstGeom prst="rect">
            <a:avLst/>
          </a:prstGeom>
          <a:noFill/>
        </p:spPr>
        <p:txBody>
          <a:bodyPr wrap="square" rtlCol="0">
            <a:spAutoFit/>
          </a:bodyPr>
          <a:lstStyle/>
          <a:p>
            <a:pPr algn="r"/>
            <a:r>
              <a:rPr lang="en-US" sz="1050" i="1" dirty="0" err="1"/>
              <a:t>Dudney</a:t>
            </a:r>
            <a:r>
              <a:rPr lang="en-US" sz="1050" i="1" dirty="0"/>
              <a:t> et al., (2020) Ecosphere</a:t>
            </a:r>
          </a:p>
        </p:txBody>
      </p:sp>
    </p:spTree>
    <p:extLst>
      <p:ext uri="{BB962C8B-B14F-4D97-AF65-F5344CB8AC3E}">
        <p14:creationId xmlns:p14="http://schemas.microsoft.com/office/powerpoint/2010/main" val="1093042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28E9FD-7EC7-4AF3-8891-0EA0928382F9}"/>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Densification</a:t>
            </a:r>
          </a:p>
        </p:txBody>
      </p:sp>
      <p:pic>
        <p:nvPicPr>
          <p:cNvPr id="9" name="Picture 8" descr="A picture containing tree, outdoor, wood, forest&#10;&#10;Description automatically generated">
            <a:extLst>
              <a:ext uri="{FF2B5EF4-FFF2-40B4-BE49-F238E27FC236}">
                <a16:creationId xmlns:a16="http://schemas.microsoft.com/office/drawing/2014/main" id="{72312D33-4954-4CAB-BF4C-19FC75E9B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8084" y="650244"/>
            <a:ext cx="4868562" cy="3602736"/>
          </a:xfrm>
          <a:prstGeom prst="rect">
            <a:avLst/>
          </a:prstGeom>
        </p:spPr>
      </p:pic>
      <p:sp>
        <p:nvSpPr>
          <p:cNvPr id="22" name="Rectangle 21">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ree, outdoor, snow&#10;&#10;Description automatically generated">
            <a:extLst>
              <a:ext uri="{FF2B5EF4-FFF2-40B4-BE49-F238E27FC236}">
                <a16:creationId xmlns:a16="http://schemas.microsoft.com/office/drawing/2014/main" id="{EA50BD2A-5834-4A6F-9834-C69E7E7E0D1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70268" y="650244"/>
            <a:ext cx="4803648" cy="3602736"/>
          </a:xfrm>
          <a:prstGeom prst="rect">
            <a:avLst/>
          </a:prstGeom>
        </p:spPr>
      </p:pic>
      <p:cxnSp>
        <p:nvCxnSpPr>
          <p:cNvPr id="24" name="Straight Connector 23">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extBox 18">
            <a:extLst>
              <a:ext uri="{FF2B5EF4-FFF2-40B4-BE49-F238E27FC236}">
                <a16:creationId xmlns:a16="http://schemas.microsoft.com/office/drawing/2014/main" id="{B6BAAFA6-A918-4E64-AC19-D3C52E36966F}"/>
              </a:ext>
            </a:extLst>
          </p:cNvPr>
          <p:cNvSpPr txBox="1"/>
          <p:nvPr/>
        </p:nvSpPr>
        <p:spPr>
          <a:xfrm>
            <a:off x="4069408" y="3978376"/>
            <a:ext cx="1704508" cy="261610"/>
          </a:xfrm>
          <a:prstGeom prst="rect">
            <a:avLst/>
          </a:prstGeom>
          <a:noFill/>
        </p:spPr>
        <p:txBody>
          <a:bodyPr wrap="square" rtlCol="0">
            <a:spAutoFit/>
          </a:bodyPr>
          <a:lstStyle/>
          <a:p>
            <a:pPr algn="r"/>
            <a:r>
              <a:rPr lang="en-US" sz="1050" i="1" dirty="0">
                <a:solidFill>
                  <a:schemeClr val="bg2"/>
                </a:solidFill>
              </a:rPr>
              <a:t>Plumas National Forest</a:t>
            </a:r>
          </a:p>
        </p:txBody>
      </p:sp>
      <p:sp>
        <p:nvSpPr>
          <p:cNvPr id="21" name="TextBox 20">
            <a:extLst>
              <a:ext uri="{FF2B5EF4-FFF2-40B4-BE49-F238E27FC236}">
                <a16:creationId xmlns:a16="http://schemas.microsoft.com/office/drawing/2014/main" id="{D096C63A-E4BF-477B-B2FF-63D14404B2B7}"/>
              </a:ext>
            </a:extLst>
          </p:cNvPr>
          <p:cNvSpPr txBox="1"/>
          <p:nvPr/>
        </p:nvSpPr>
        <p:spPr>
          <a:xfrm>
            <a:off x="9582138" y="3995928"/>
            <a:ext cx="1704508" cy="261610"/>
          </a:xfrm>
          <a:prstGeom prst="rect">
            <a:avLst/>
          </a:prstGeom>
          <a:noFill/>
        </p:spPr>
        <p:txBody>
          <a:bodyPr wrap="square" rtlCol="0">
            <a:spAutoFit/>
          </a:bodyPr>
          <a:lstStyle/>
          <a:p>
            <a:pPr algn="r"/>
            <a:r>
              <a:rPr lang="en-US" sz="1050" i="1" dirty="0">
                <a:solidFill>
                  <a:schemeClr val="bg2"/>
                </a:solidFill>
              </a:rPr>
              <a:t>Plumas National Forest</a:t>
            </a:r>
          </a:p>
        </p:txBody>
      </p:sp>
    </p:spTree>
    <p:extLst>
      <p:ext uri="{BB962C8B-B14F-4D97-AF65-F5344CB8AC3E}">
        <p14:creationId xmlns:p14="http://schemas.microsoft.com/office/powerpoint/2010/main" val="389431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8C830FF5-1176-428C-AD70-7F7A37725910}"/>
              </a:ext>
            </a:extLst>
          </p:cNvPr>
          <p:cNvPicPr>
            <a:picLocks noGrp="1" noChangeAspect="1"/>
          </p:cNvPicPr>
          <p:nvPr>
            <p:ph idx="1"/>
          </p:nvPr>
        </p:nvPicPr>
        <p:blipFill rotWithShape="1">
          <a:blip r:embed="rId3"/>
          <a:srcRect l="26" t="24567" r="-26" b="15039"/>
          <a:stretch/>
        </p:blipFill>
        <p:spPr>
          <a:xfrm>
            <a:off x="-32" y="10"/>
            <a:ext cx="12192031" cy="4915066"/>
          </a:xfrm>
          <a:prstGeom prst="rect">
            <a:avLst/>
          </a:prstGeom>
        </p:spPr>
      </p:pic>
      <p:sp>
        <p:nvSpPr>
          <p:cNvPr id="21" name="Rectangle 20">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977739D-4391-4172-9FC9-1FDA21A7F535}"/>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Drought and bark beetles</a:t>
            </a:r>
          </a:p>
        </p:txBody>
      </p:sp>
      <p:sp>
        <p:nvSpPr>
          <p:cNvPr id="23" name="Rectangle 22">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extBox 17">
            <a:extLst>
              <a:ext uri="{FF2B5EF4-FFF2-40B4-BE49-F238E27FC236}">
                <a16:creationId xmlns:a16="http://schemas.microsoft.com/office/drawing/2014/main" id="{C8C2CD54-9C58-4CF7-8284-869A3E05E943}"/>
              </a:ext>
            </a:extLst>
          </p:cNvPr>
          <p:cNvSpPr txBox="1"/>
          <p:nvPr/>
        </p:nvSpPr>
        <p:spPr>
          <a:xfrm>
            <a:off x="10484332" y="4633052"/>
            <a:ext cx="1704508" cy="261610"/>
          </a:xfrm>
          <a:prstGeom prst="rect">
            <a:avLst/>
          </a:prstGeom>
          <a:noFill/>
        </p:spPr>
        <p:txBody>
          <a:bodyPr wrap="square" rtlCol="0">
            <a:spAutoFit/>
          </a:bodyPr>
          <a:lstStyle/>
          <a:p>
            <a:pPr algn="r"/>
            <a:r>
              <a:rPr lang="en-US" sz="1050" i="1" dirty="0">
                <a:solidFill>
                  <a:schemeClr val="bg2"/>
                </a:solidFill>
              </a:rPr>
              <a:t>NASA</a:t>
            </a:r>
          </a:p>
        </p:txBody>
      </p:sp>
    </p:spTree>
    <p:extLst>
      <p:ext uri="{BB962C8B-B14F-4D97-AF65-F5344CB8AC3E}">
        <p14:creationId xmlns:p14="http://schemas.microsoft.com/office/powerpoint/2010/main" val="3523617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735C3-2F9D-473C-8746-A6CCD18393F5}"/>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7C007B39-333E-4743-A0E1-DCEFE1724632}"/>
              </a:ext>
            </a:extLst>
          </p:cNvPr>
          <p:cNvSpPr>
            <a:spLocks noGrp="1"/>
          </p:cNvSpPr>
          <p:nvPr>
            <p:ph idx="1"/>
          </p:nvPr>
        </p:nvSpPr>
        <p:spPr/>
        <p:txBody>
          <a:bodyPr/>
          <a:lstStyle/>
          <a:p>
            <a:pPr marL="742950" lvl="1" indent="-285750">
              <a:spcBef>
                <a:spcPts val="1200"/>
              </a:spcBef>
              <a:buFont typeface="Arial" panose="020B0604020202020204" pitchFamily="34" charset="0"/>
              <a:buChar char="•"/>
            </a:pPr>
            <a:r>
              <a:rPr lang="en-US" sz="3200" dirty="0"/>
              <a:t>What is the relative importance of the various stressors affecting sugar pine?</a:t>
            </a:r>
          </a:p>
          <a:p>
            <a:pPr lvl="1">
              <a:spcBef>
                <a:spcPts val="1200"/>
              </a:spcBef>
            </a:pPr>
            <a:endParaRPr lang="en-US" sz="400" dirty="0"/>
          </a:p>
          <a:p>
            <a:pPr marL="742950" lvl="1" indent="-285750">
              <a:spcBef>
                <a:spcPts val="1200"/>
              </a:spcBef>
              <a:buFont typeface="Arial" panose="020B0604020202020204" pitchFamily="34" charset="0"/>
              <a:buChar char="•"/>
            </a:pPr>
            <a:r>
              <a:rPr lang="en-US" sz="3200" dirty="0"/>
              <a:t>What is the current status and trajectory of the ensemble of sugar pine populations across its range?</a:t>
            </a:r>
          </a:p>
          <a:p>
            <a:endParaRPr lang="en-US" dirty="0"/>
          </a:p>
        </p:txBody>
      </p:sp>
    </p:spTree>
    <p:extLst>
      <p:ext uri="{BB962C8B-B14F-4D97-AF65-F5344CB8AC3E}">
        <p14:creationId xmlns:p14="http://schemas.microsoft.com/office/powerpoint/2010/main" val="3805888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33BF9DD-8A45-4EEE-B231-0A14D322E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7C56FA-F3BB-4344-A6EB-7F02EC71BD11}"/>
              </a:ext>
            </a:extLst>
          </p:cNvPr>
          <p:cNvSpPr>
            <a:spLocks noGrp="1"/>
          </p:cNvSpPr>
          <p:nvPr>
            <p:ph type="title"/>
          </p:nvPr>
        </p:nvSpPr>
        <p:spPr>
          <a:xfrm>
            <a:off x="4974771" y="634946"/>
            <a:ext cx="6574972" cy="1450757"/>
          </a:xfrm>
        </p:spPr>
        <p:txBody>
          <a:bodyPr>
            <a:normAutofit/>
          </a:bodyPr>
          <a:lstStyle/>
          <a:p>
            <a:r>
              <a:rPr lang="en-US" dirty="0"/>
              <a:t>Data</a:t>
            </a:r>
          </a:p>
        </p:txBody>
      </p:sp>
      <p:pic>
        <p:nvPicPr>
          <p:cNvPr id="4" name="Picture 3">
            <a:extLst>
              <a:ext uri="{FF2B5EF4-FFF2-40B4-BE49-F238E27FC236}">
                <a16:creationId xmlns:a16="http://schemas.microsoft.com/office/drawing/2014/main" id="{864D4F3C-EE00-468C-99D4-4D660F538FA8}"/>
              </a:ext>
            </a:extLst>
          </p:cNvPr>
          <p:cNvPicPr>
            <a:picLocks noChangeAspect="1"/>
          </p:cNvPicPr>
          <p:nvPr/>
        </p:nvPicPr>
        <p:blipFill>
          <a:blip r:embed="rId2">
            <a:extLst>
              <a:ext uri="{28A0092B-C50C-407E-A947-70E740481C1C}">
                <a14:useLocalDpi xmlns:a14="http://schemas.microsoft.com/office/drawing/2010/main" val="0"/>
              </a:ext>
            </a:extLst>
          </a:blip>
          <a:srcRect l="1817" r="1817"/>
          <a:stretch/>
        </p:blipFill>
        <p:spPr bwMode="auto">
          <a:xfrm>
            <a:off x="927567" y="640081"/>
            <a:ext cx="3414179" cy="5314406"/>
          </a:xfrm>
          <a:prstGeom prst="rect">
            <a:avLst/>
          </a:prstGeom>
          <a:extLst>
            <a:ext uri="{53640926-AAD7-44D8-BBD7-CCE9431645EC}">
              <a14:shadowObscured xmlns:a14="http://schemas.microsoft.com/office/drawing/2010/main"/>
            </a:ext>
          </a:extLst>
        </p:spPr>
      </p:pic>
      <p:cxnSp>
        <p:nvCxnSpPr>
          <p:cNvPr id="11" name="Straight Connector 10">
            <a:extLst>
              <a:ext uri="{FF2B5EF4-FFF2-40B4-BE49-F238E27FC236}">
                <a16:creationId xmlns:a16="http://schemas.microsoft.com/office/drawing/2014/main" id="{9020DCC9-F851-4562-BB20-1AB3C51BF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9A0A6D5-E641-452E-A08D-EAEB9A3D3707}"/>
              </a:ext>
            </a:extLst>
          </p:cNvPr>
          <p:cNvSpPr>
            <a:spLocks noGrp="1"/>
          </p:cNvSpPr>
          <p:nvPr>
            <p:ph idx="1"/>
          </p:nvPr>
        </p:nvSpPr>
        <p:spPr>
          <a:xfrm>
            <a:off x="4974769" y="2198914"/>
            <a:ext cx="6574973" cy="3670180"/>
          </a:xfrm>
        </p:spPr>
        <p:txBody>
          <a:bodyPr>
            <a:normAutofit fontScale="92500" lnSpcReduction="20000"/>
          </a:bodyPr>
          <a:lstStyle/>
          <a:p>
            <a:r>
              <a:rPr lang="en-US" dirty="0"/>
              <a:t>US Forest Service Forest Inventory and Analysis (FIA) plot network</a:t>
            </a:r>
          </a:p>
          <a:p>
            <a:pPr lvl="1"/>
            <a:r>
              <a:rPr lang="en-US" dirty="0"/>
              <a:t>956 plots within mapped PILA range and with PILA present</a:t>
            </a:r>
          </a:p>
          <a:p>
            <a:pPr lvl="1"/>
            <a:r>
              <a:rPr lang="en-US" dirty="0"/>
              <a:t>Included harvested plots</a:t>
            </a:r>
          </a:p>
          <a:p>
            <a:r>
              <a:rPr lang="en-US" dirty="0"/>
              <a:t>1/10</a:t>
            </a:r>
            <a:r>
              <a:rPr lang="en-US" baseline="30000" dirty="0"/>
              <a:t>th</a:t>
            </a:r>
            <a:r>
              <a:rPr lang="en-US" dirty="0"/>
              <a:t> of plots visited every year since 2001</a:t>
            </a:r>
          </a:p>
          <a:p>
            <a:pPr lvl="1"/>
            <a:r>
              <a:rPr lang="en-US" dirty="0"/>
              <a:t>~10 years between visits, 2 visits per plot</a:t>
            </a:r>
          </a:p>
          <a:p>
            <a:r>
              <a:rPr lang="en-US" dirty="0"/>
              <a:t>On each plot:</a:t>
            </a:r>
          </a:p>
          <a:p>
            <a:pPr lvl="1"/>
            <a:r>
              <a:rPr lang="en-US" dirty="0"/>
              <a:t>Inventory of trees: Species, live/dead, diameter at breast height (DBH), evidence of damage/disease (e.g., WPBR)</a:t>
            </a:r>
          </a:p>
          <a:p>
            <a:pPr lvl="1"/>
            <a:r>
              <a:rPr lang="en-US" dirty="0"/>
              <a:t>Tally of seedlings by species</a:t>
            </a:r>
          </a:p>
          <a:p>
            <a:pPr lvl="1"/>
            <a:r>
              <a:rPr lang="en-US" dirty="0"/>
              <a:t>Presence of disturbances (e.g., fire)</a:t>
            </a:r>
          </a:p>
          <a:p>
            <a:r>
              <a:rPr lang="en-US" dirty="0" err="1"/>
              <a:t>TerraClimate</a:t>
            </a:r>
            <a:r>
              <a:rPr lang="en-US" dirty="0"/>
              <a:t> dataset to estimate mean growing season climatic water deficit (CWD) at each plot location in each year</a:t>
            </a:r>
          </a:p>
        </p:txBody>
      </p:sp>
      <p:sp>
        <p:nvSpPr>
          <p:cNvPr id="13" name="Rectangle 12">
            <a:extLst>
              <a:ext uri="{FF2B5EF4-FFF2-40B4-BE49-F238E27FC236}">
                <a16:creationId xmlns:a16="http://schemas.microsoft.com/office/drawing/2014/main" id="{D5FBCAC9-BD8B-4F3B-AD74-EF37D421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9556C5A8-AD7E-4CE7-87BE-9EA3B5E1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582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C3A7-C0A3-4DD3-A37A-DF1E8DB4AEF5}"/>
              </a:ext>
            </a:extLst>
          </p:cNvPr>
          <p:cNvSpPr>
            <a:spLocks noGrp="1"/>
          </p:cNvSpPr>
          <p:nvPr>
            <p:ph type="title"/>
          </p:nvPr>
        </p:nvSpPr>
        <p:spPr/>
        <p:txBody>
          <a:bodyPr/>
          <a:lstStyle/>
          <a:p>
            <a:r>
              <a:rPr lang="en-US" dirty="0"/>
              <a:t>Data II</a:t>
            </a:r>
          </a:p>
        </p:txBody>
      </p:sp>
      <p:sp>
        <p:nvSpPr>
          <p:cNvPr id="3" name="Content Placeholder 2">
            <a:extLst>
              <a:ext uri="{FF2B5EF4-FFF2-40B4-BE49-F238E27FC236}">
                <a16:creationId xmlns:a16="http://schemas.microsoft.com/office/drawing/2014/main" id="{B27B0612-E8CC-4F1E-B97C-A668FB496E8F}"/>
              </a:ext>
            </a:extLst>
          </p:cNvPr>
          <p:cNvSpPr>
            <a:spLocks noGrp="1"/>
          </p:cNvSpPr>
          <p:nvPr>
            <p:ph sz="half" idx="1"/>
          </p:nvPr>
        </p:nvSpPr>
        <p:spPr/>
        <p:txBody>
          <a:bodyPr>
            <a:normAutofit fontScale="92500" lnSpcReduction="10000"/>
          </a:bodyPr>
          <a:lstStyle/>
          <a:p>
            <a:r>
              <a:rPr lang="en-US" dirty="0"/>
              <a:t>Explanatory variables</a:t>
            </a:r>
          </a:p>
          <a:p>
            <a:pPr lvl="1"/>
            <a:r>
              <a:rPr lang="en-US" b="1" dirty="0"/>
              <a:t>Size</a:t>
            </a:r>
          </a:p>
          <a:p>
            <a:pPr lvl="2"/>
            <a:r>
              <a:rPr lang="en-US" b="1" dirty="0"/>
              <a:t>DBH at initial census</a:t>
            </a:r>
          </a:p>
          <a:p>
            <a:pPr lvl="1"/>
            <a:r>
              <a:rPr lang="en-US" dirty="0">
                <a:solidFill>
                  <a:schemeClr val="bg1">
                    <a:lumMod val="75000"/>
                  </a:schemeClr>
                </a:solidFill>
              </a:rPr>
              <a:t>Fire </a:t>
            </a:r>
          </a:p>
          <a:p>
            <a:pPr lvl="2"/>
            <a:r>
              <a:rPr lang="en-US" dirty="0">
                <a:solidFill>
                  <a:schemeClr val="bg1">
                    <a:lumMod val="75000"/>
                  </a:schemeClr>
                </a:solidFill>
              </a:rPr>
              <a:t>T/F; between initial and remeasurement</a:t>
            </a:r>
          </a:p>
          <a:p>
            <a:pPr lvl="1"/>
            <a:r>
              <a:rPr lang="en-US" dirty="0">
                <a:solidFill>
                  <a:schemeClr val="bg1">
                    <a:lumMod val="75000"/>
                  </a:schemeClr>
                </a:solidFill>
              </a:rPr>
              <a:t>WPBR</a:t>
            </a:r>
          </a:p>
          <a:p>
            <a:pPr lvl="2"/>
            <a:r>
              <a:rPr lang="en-US" dirty="0">
                <a:solidFill>
                  <a:schemeClr val="bg1">
                    <a:lumMod val="75000"/>
                  </a:schemeClr>
                </a:solidFill>
              </a:rPr>
              <a:t>T/F; present at initial</a:t>
            </a:r>
          </a:p>
          <a:p>
            <a:pPr lvl="1"/>
            <a:r>
              <a:rPr lang="en-US" dirty="0">
                <a:solidFill>
                  <a:schemeClr val="bg1">
                    <a:lumMod val="75000"/>
                  </a:schemeClr>
                </a:solidFill>
              </a:rPr>
              <a:t>Density</a:t>
            </a:r>
          </a:p>
          <a:p>
            <a:pPr lvl="2"/>
            <a:r>
              <a:rPr lang="en-US" dirty="0">
                <a:solidFill>
                  <a:schemeClr val="bg1">
                    <a:lumMod val="75000"/>
                  </a:schemeClr>
                </a:solidFill>
              </a:rPr>
              <a:t>Subplot basal area at initial</a:t>
            </a:r>
          </a:p>
          <a:p>
            <a:pPr lvl="1"/>
            <a:r>
              <a:rPr lang="en-US" dirty="0">
                <a:solidFill>
                  <a:schemeClr val="bg1">
                    <a:lumMod val="75000"/>
                  </a:schemeClr>
                </a:solidFill>
              </a:rPr>
              <a:t>Drought</a:t>
            </a:r>
          </a:p>
          <a:p>
            <a:pPr lvl="2"/>
            <a:r>
              <a:rPr lang="en-US" dirty="0">
                <a:solidFill>
                  <a:schemeClr val="bg1">
                    <a:lumMod val="75000"/>
                  </a:schemeClr>
                </a:solidFill>
              </a:rPr>
              <a:t>90</a:t>
            </a:r>
            <a:r>
              <a:rPr lang="en-US" baseline="30000" dirty="0">
                <a:solidFill>
                  <a:schemeClr val="bg1">
                    <a:lumMod val="75000"/>
                  </a:schemeClr>
                </a:solidFill>
              </a:rPr>
              <a:t>th</a:t>
            </a:r>
            <a:r>
              <a:rPr lang="en-US" dirty="0">
                <a:solidFill>
                  <a:schemeClr val="bg1">
                    <a:lumMod val="75000"/>
                  </a:schemeClr>
                </a:solidFill>
              </a:rPr>
              <a:t> percentile CWD departure between initial and remeasurement</a:t>
            </a:r>
          </a:p>
          <a:p>
            <a:pPr lvl="1"/>
            <a:r>
              <a:rPr lang="en-US" dirty="0">
                <a:solidFill>
                  <a:schemeClr val="bg1">
                    <a:lumMod val="75000"/>
                  </a:schemeClr>
                </a:solidFill>
              </a:rPr>
              <a:t>Site dryness</a:t>
            </a:r>
          </a:p>
          <a:p>
            <a:pPr lvl="2"/>
            <a:r>
              <a:rPr lang="en-US" dirty="0">
                <a:solidFill>
                  <a:schemeClr val="bg1">
                    <a:lumMod val="75000"/>
                  </a:schemeClr>
                </a:solidFill>
              </a:rPr>
              <a:t>Mean CWD from 2000-2020</a:t>
            </a:r>
          </a:p>
          <a:p>
            <a:pPr lvl="1"/>
            <a:r>
              <a:rPr lang="en-US" dirty="0">
                <a:solidFill>
                  <a:schemeClr val="bg1">
                    <a:lumMod val="75000"/>
                  </a:schemeClr>
                </a:solidFill>
              </a:rPr>
              <a:t>All 2-way interactions with size</a:t>
            </a:r>
          </a:p>
        </p:txBody>
      </p:sp>
      <p:pic>
        <p:nvPicPr>
          <p:cNvPr id="8" name="Content Placeholder 7" descr="Diagram&#10;&#10;Description automatically generated">
            <a:extLst>
              <a:ext uri="{FF2B5EF4-FFF2-40B4-BE49-F238E27FC236}">
                <a16:creationId xmlns:a16="http://schemas.microsoft.com/office/drawing/2014/main" id="{9F06E8E1-43B9-4C7B-BA52-32F843E74D9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8468" y="1846263"/>
            <a:ext cx="4916664" cy="4022725"/>
          </a:xfrm>
        </p:spPr>
      </p:pic>
    </p:spTree>
    <p:extLst>
      <p:ext uri="{BB962C8B-B14F-4D97-AF65-F5344CB8AC3E}">
        <p14:creationId xmlns:p14="http://schemas.microsoft.com/office/powerpoint/2010/main" val="2011680369"/>
      </p:ext>
    </p:extLst>
  </p:cSld>
  <p:clrMapOvr>
    <a:masterClrMapping/>
  </p:clrMapOvr>
</p:sld>
</file>

<file path=ppt/theme/theme1.xml><?xml version="1.0" encoding="utf-8"?>
<a:theme xmlns:a="http://schemas.openxmlformats.org/drawingml/2006/main" name="Retrospect">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2051</TotalTime>
  <Words>2058</Words>
  <Application>Microsoft Office PowerPoint</Application>
  <PresentationFormat>Widescreen</PresentationFormat>
  <Paragraphs>344</Paragraphs>
  <Slides>31</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Cambria Math</vt:lpstr>
      <vt:lpstr>Retrospect</vt:lpstr>
      <vt:lpstr>Sugar pine</vt:lpstr>
      <vt:lpstr>Pinus lambertiana  (sugar pine)</vt:lpstr>
      <vt:lpstr>High-severity fire</vt:lpstr>
      <vt:lpstr>Cronartium ribicola (White pine blister rust)</vt:lpstr>
      <vt:lpstr>Densification</vt:lpstr>
      <vt:lpstr>Drought and bark beetles</vt:lpstr>
      <vt:lpstr>Questions</vt:lpstr>
      <vt:lpstr>Data</vt:lpstr>
      <vt:lpstr>Data II</vt:lpstr>
      <vt:lpstr>Data II</vt:lpstr>
      <vt:lpstr>Data II</vt:lpstr>
      <vt:lpstr>Data II</vt:lpstr>
      <vt:lpstr>Data II</vt:lpstr>
      <vt:lpstr>Data II</vt:lpstr>
      <vt:lpstr>Data II</vt:lpstr>
      <vt:lpstr>Data II</vt:lpstr>
      <vt:lpstr>Data II</vt:lpstr>
      <vt:lpstr>Data II</vt:lpstr>
      <vt:lpstr>Analysis</vt:lpstr>
      <vt:lpstr>Results: Survival</vt:lpstr>
      <vt:lpstr>Results: Survival</vt:lpstr>
      <vt:lpstr>Results: Survival</vt:lpstr>
      <vt:lpstr>Results: Survival</vt:lpstr>
      <vt:lpstr>Results: Growth</vt:lpstr>
      <vt:lpstr>Results: Growth</vt:lpstr>
      <vt:lpstr>Results: Fecundity</vt:lpstr>
      <vt:lpstr>Results: Fecundity</vt:lpstr>
      <vt:lpstr>Results: Stressor effects on asymptotic population growth rate</vt:lpstr>
      <vt:lpstr>Results: Stressor effects on asymptotic population growth rate</vt:lpstr>
      <vt:lpstr>Results: Asymptotic population growth rate across sampled subplots</vt:lpstr>
      <vt:lpstr>Management implications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Sugar pine</dc:title>
  <dc:creator>Daniel Foster</dc:creator>
  <cp:lastModifiedBy>Daniel Foster</cp:lastModifiedBy>
  <cp:revision>7</cp:revision>
  <dcterms:created xsi:type="dcterms:W3CDTF">2022-02-10T23:55:57Z</dcterms:created>
  <dcterms:modified xsi:type="dcterms:W3CDTF">2022-03-07T19:16:19Z</dcterms:modified>
</cp:coreProperties>
</file>